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311"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18"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39"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FDD99D"/>
    <a:srgbClr val="7D2378"/>
    <a:srgbClr val="213F85"/>
    <a:srgbClr val="EDDFED"/>
    <a:srgbClr val="85D0F4"/>
    <a:srgbClr val="A41A3E"/>
    <a:srgbClr val="BCBFE1"/>
    <a:srgbClr val="FADECD"/>
    <a:srgbClr val="FFF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6186C7-9903-4DB0-B760-F46B7066B6CA}" v="11" dt="2021-01-06T14:29:41.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70"/>
    <p:restoredTop sz="96327"/>
  </p:normalViewPr>
  <p:slideViewPr>
    <p:cSldViewPr snapToGrid="0" snapToObjects="1">
      <p:cViewPr varScale="1">
        <p:scale>
          <a:sx n="121" d="100"/>
          <a:sy n="121" d="100"/>
        </p:scale>
        <p:origin x="200" y="32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Shuttlewood" userId="d54142b5-145a-4f78-a2be-2b3db04d1597" providerId="ADAL" clId="{6F6186C7-9903-4DB0-B760-F46B7066B6CA}"/>
    <pc:docChg chg="custSel modSld">
      <pc:chgData name="Chloe Shuttlewood" userId="d54142b5-145a-4f78-a2be-2b3db04d1597" providerId="ADAL" clId="{6F6186C7-9903-4DB0-B760-F46B7066B6CA}" dt="2021-01-06T14:29:41.014" v="32"/>
      <pc:docMkLst>
        <pc:docMk/>
      </pc:docMkLst>
      <pc:sldChg chg="addCm modCm">
        <pc:chgData name="Chloe Shuttlewood" userId="d54142b5-145a-4f78-a2be-2b3db04d1597" providerId="ADAL" clId="{6F6186C7-9903-4DB0-B760-F46B7066B6CA}" dt="2021-01-06T14:21:04.654" v="2"/>
        <pc:sldMkLst>
          <pc:docMk/>
          <pc:sldMk cId="1946165299" sldId="261"/>
        </pc:sldMkLst>
      </pc:sldChg>
      <pc:sldChg chg="addCm modCm">
        <pc:chgData name="Chloe Shuttlewood" userId="d54142b5-145a-4f78-a2be-2b3db04d1597" providerId="ADAL" clId="{6F6186C7-9903-4DB0-B760-F46B7066B6CA}" dt="2021-01-06T14:26:40.447" v="17"/>
        <pc:sldMkLst>
          <pc:docMk/>
          <pc:sldMk cId="3651913707" sldId="265"/>
        </pc:sldMkLst>
      </pc:sldChg>
      <pc:sldChg chg="addCm modCm">
        <pc:chgData name="Chloe Shuttlewood" userId="d54142b5-145a-4f78-a2be-2b3db04d1597" providerId="ADAL" clId="{6F6186C7-9903-4DB0-B760-F46B7066B6CA}" dt="2021-01-06T14:22:08.798" v="5"/>
        <pc:sldMkLst>
          <pc:docMk/>
          <pc:sldMk cId="3688045317" sldId="268"/>
        </pc:sldMkLst>
      </pc:sldChg>
      <pc:sldChg chg="addCm modCm">
        <pc:chgData name="Chloe Shuttlewood" userId="d54142b5-145a-4f78-a2be-2b3db04d1597" providerId="ADAL" clId="{6F6186C7-9903-4DB0-B760-F46B7066B6CA}" dt="2021-01-06T14:22:44.060" v="8"/>
        <pc:sldMkLst>
          <pc:docMk/>
          <pc:sldMk cId="3867643356" sldId="274"/>
        </pc:sldMkLst>
      </pc:sldChg>
      <pc:sldChg chg="addCm modCm">
        <pc:chgData name="Chloe Shuttlewood" userId="d54142b5-145a-4f78-a2be-2b3db04d1597" providerId="ADAL" clId="{6F6186C7-9903-4DB0-B760-F46B7066B6CA}" dt="2021-01-06T14:27:20.006" v="20"/>
        <pc:sldMkLst>
          <pc:docMk/>
          <pc:sldMk cId="3615460535" sldId="282"/>
        </pc:sldMkLst>
      </pc:sldChg>
      <pc:sldChg chg="addCm modCm">
        <pc:chgData name="Chloe Shuttlewood" userId="d54142b5-145a-4f78-a2be-2b3db04d1597" providerId="ADAL" clId="{6F6186C7-9903-4DB0-B760-F46B7066B6CA}" dt="2021-01-06T14:24:46.093" v="11"/>
        <pc:sldMkLst>
          <pc:docMk/>
          <pc:sldMk cId="2493276578" sldId="299"/>
        </pc:sldMkLst>
      </pc:sldChg>
      <pc:sldChg chg="addCm modCm">
        <pc:chgData name="Chloe Shuttlewood" userId="d54142b5-145a-4f78-a2be-2b3db04d1597" providerId="ADAL" clId="{6F6186C7-9903-4DB0-B760-F46B7066B6CA}" dt="2021-01-06T14:25:20.379" v="14"/>
        <pc:sldMkLst>
          <pc:docMk/>
          <pc:sldMk cId="770394612" sldId="302"/>
        </pc:sldMkLst>
      </pc:sldChg>
      <pc:sldChg chg="addCm modCm">
        <pc:chgData name="Chloe Shuttlewood" userId="d54142b5-145a-4f78-a2be-2b3db04d1597" providerId="ADAL" clId="{6F6186C7-9903-4DB0-B760-F46B7066B6CA}" dt="2021-01-06T14:28:18.365" v="23"/>
        <pc:sldMkLst>
          <pc:docMk/>
          <pc:sldMk cId="3285885065" sldId="303"/>
        </pc:sldMkLst>
      </pc:sldChg>
      <pc:sldChg chg="addCm modCm">
        <pc:chgData name="Chloe Shuttlewood" userId="d54142b5-145a-4f78-a2be-2b3db04d1597" providerId="ADAL" clId="{6F6186C7-9903-4DB0-B760-F46B7066B6CA}" dt="2021-01-06T14:28:37.012" v="26"/>
        <pc:sldMkLst>
          <pc:docMk/>
          <pc:sldMk cId="1860024171" sldId="305"/>
        </pc:sldMkLst>
      </pc:sldChg>
      <pc:sldChg chg="addCm modCm">
        <pc:chgData name="Chloe Shuttlewood" userId="d54142b5-145a-4f78-a2be-2b3db04d1597" providerId="ADAL" clId="{6F6186C7-9903-4DB0-B760-F46B7066B6CA}" dt="2021-01-06T14:29:26.420" v="29"/>
        <pc:sldMkLst>
          <pc:docMk/>
          <pc:sldMk cId="1218205583" sldId="307"/>
        </pc:sldMkLst>
      </pc:sldChg>
      <pc:sldChg chg="addCm modCm">
        <pc:chgData name="Chloe Shuttlewood" userId="d54142b5-145a-4f78-a2be-2b3db04d1597" providerId="ADAL" clId="{6F6186C7-9903-4DB0-B760-F46B7066B6CA}" dt="2021-01-06T14:29:41.014" v="32"/>
        <pc:sldMkLst>
          <pc:docMk/>
          <pc:sldMk cId="3093459172" sldId="309"/>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32.xml"/><Relationship Id="rId3" Type="http://schemas.openxmlformats.org/officeDocument/2006/relationships/slide" Target="../slides/slide7.xml"/><Relationship Id="rId7" Type="http://schemas.openxmlformats.org/officeDocument/2006/relationships/slide" Target="../slides/slide29.xml"/><Relationship Id="rId12" Type="http://schemas.openxmlformats.org/officeDocument/2006/relationships/slide" Target="../slides/slide47.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21.xml"/><Relationship Id="rId11" Type="http://schemas.openxmlformats.org/officeDocument/2006/relationships/slide" Target="../slides/slide45.xml"/><Relationship Id="rId5" Type="http://schemas.openxmlformats.org/officeDocument/2006/relationships/slide" Target="../slides/slide16.xml"/><Relationship Id="rId10" Type="http://schemas.openxmlformats.org/officeDocument/2006/relationships/slide" Target="../slides/slide43.xml"/><Relationship Id="rId4" Type="http://schemas.openxmlformats.org/officeDocument/2006/relationships/slide" Target="../slides/slide13.xml"/><Relationship Id="rId9" Type="http://schemas.openxmlformats.org/officeDocument/2006/relationships/slide" Target="../slides/slide38.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7.emf"/><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6.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BCB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close - up of a logo&#10;&#10;Description automatically generated with low confidence">
            <a:extLst>
              <a:ext uri="{FF2B5EF4-FFF2-40B4-BE49-F238E27FC236}">
                <a16:creationId xmlns:a16="http://schemas.microsoft.com/office/drawing/2014/main" id="{ADE410FF-B22E-F440-84BD-2A3912CEE432}"/>
              </a:ext>
            </a:extLst>
          </p:cNvPr>
          <p:cNvPicPr>
            <a:picLocks noChangeAspect="1"/>
          </p:cNvPicPr>
          <p:nvPr userDrawn="1"/>
        </p:nvPicPr>
        <p:blipFill>
          <a:blip r:embed="rId2"/>
          <a:stretch>
            <a:fillRect/>
          </a:stretch>
        </p:blipFill>
        <p:spPr>
          <a:xfrm>
            <a:off x="6955404" y="2475063"/>
            <a:ext cx="4884480" cy="4059744"/>
          </a:xfrm>
          <a:prstGeom prst="rect">
            <a:avLst/>
          </a:prstGeom>
        </p:spPr>
      </p:pic>
      <p:sp>
        <p:nvSpPr>
          <p:cNvPr id="16" name="Rectangle 15">
            <a:extLst>
              <a:ext uri="{FF2B5EF4-FFF2-40B4-BE49-F238E27FC236}">
                <a16:creationId xmlns:a16="http://schemas.microsoft.com/office/drawing/2014/main" id="{A024BB25-D97D-1A4F-A085-62C89EA1A5F9}"/>
              </a:ext>
            </a:extLst>
          </p:cNvPr>
          <p:cNvSpPr/>
          <p:nvPr userDrawn="1"/>
        </p:nvSpPr>
        <p:spPr>
          <a:xfrm>
            <a:off x="466744" y="-9808"/>
            <a:ext cx="6046891" cy="287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708607" y="84575"/>
            <a:ext cx="6343353" cy="1384995"/>
          </a:xfrm>
          <a:prstGeom prst="rect">
            <a:avLst/>
          </a:prstGeom>
          <a:noFill/>
        </p:spPr>
        <p:txBody>
          <a:bodyPr wrap="square" rtlCol="0">
            <a:spAutoFit/>
          </a:bodyPr>
          <a:lstStyle/>
          <a:p>
            <a:r>
              <a:rPr lang="en-GB" sz="6600" b="1" dirty="0">
                <a:solidFill>
                  <a:srgbClr val="7D2378"/>
                </a:solidFill>
                <a:latin typeface="Futura" panose="020B0602020204020303" pitchFamily="34" charset="-79"/>
                <a:cs typeface="Futura" panose="020B0602020204020303" pitchFamily="34" charset="-79"/>
              </a:rPr>
              <a:t>SECURITY </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436112" y="3082957"/>
            <a:ext cx="7930215" cy="2952376"/>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951166" y="3234281"/>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332348" y="3910917"/>
            <a:ext cx="7489747" cy="2031325"/>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In the UK in 2019:</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Over 223,000 cases of identity fraud were recorded.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87% of identity fraud cases occurred via online channels.</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Identity fraud cases made up 61% of total cases recorded to the  </a:t>
            </a: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National Fraud Database.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There was a 22% rise in fraud victims who were aged over 61.</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Cifas</a:t>
            </a:r>
            <a:r>
              <a:rPr lang="en-GB" sz="1800" i="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Fraudscape</a:t>
            </a:r>
            <a:r>
              <a:rPr lang="en-GB" sz="1800" i="1" kern="1200" dirty="0">
                <a:solidFill>
                  <a:schemeClr val="bg1"/>
                </a:solidFill>
                <a:effectLst/>
                <a:latin typeface="Futura Medium" panose="020B0602020204020303" pitchFamily="34" charset="-79"/>
                <a:ea typeface="+mn-ea"/>
                <a:cs typeface="Futura Medium" panose="020B0602020204020303" pitchFamily="34" charset="-79"/>
              </a:rPr>
              <a:t> 2020</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433456" y="3852620"/>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8527983" y="6289627"/>
            <a:ext cx="398659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6858000" y="240305"/>
            <a:ext cx="4970938" cy="2862322"/>
          </a:xfrm>
          <a:prstGeom prst="rect">
            <a:avLst/>
          </a:prstGeom>
          <a:noFill/>
        </p:spPr>
        <p:txBody>
          <a:bodyPr wrap="square" rtlCol="0">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this chapter you will explore what is meant by identity theft and fraud. You will see how identity theft can happen and how information about your identity may be fraudulently used by people who are trying to make money by breaking the law. You will also discover what to do if someone steals your identity, plus look at some of the ways you can protect yourself against identity theft.</a:t>
            </a:r>
          </a:p>
          <a:p>
            <a:endParaRPr lang="en-US" dirty="0"/>
          </a:p>
        </p:txBody>
      </p:sp>
      <p:sp>
        <p:nvSpPr>
          <p:cNvPr id="2" name="Rectangle 1">
            <a:extLst>
              <a:ext uri="{FF2B5EF4-FFF2-40B4-BE49-F238E27FC236}">
                <a16:creationId xmlns:a16="http://schemas.microsoft.com/office/drawing/2014/main" id="{BC4E1E98-87C3-924D-A1AE-BFC2EDD4DEA6}"/>
              </a:ext>
            </a:extLst>
          </p:cNvPr>
          <p:cNvSpPr/>
          <p:nvPr userDrawn="1"/>
        </p:nvSpPr>
        <p:spPr>
          <a:xfrm>
            <a:off x="708607" y="826855"/>
            <a:ext cx="5354351" cy="1107996"/>
          </a:xfrm>
          <a:prstGeom prst="rect">
            <a:avLst/>
          </a:prstGeom>
        </p:spPr>
        <p:txBody>
          <a:bodyPr wrap="none">
            <a:spAutoFit/>
          </a:bodyPr>
          <a:lstStyle/>
          <a:p>
            <a:r>
              <a:rPr lang="en-GB" sz="6600" b="1" dirty="0">
                <a:solidFill>
                  <a:srgbClr val="7D2378"/>
                </a:solidFill>
                <a:latin typeface="Futura" panose="020B0602020204020303" pitchFamily="34" charset="-79"/>
                <a:cs typeface="Futura" panose="020B0602020204020303" pitchFamily="34" charset="-79"/>
              </a:rPr>
              <a:t>AND FRAUD</a:t>
            </a:r>
            <a:endParaRPr lang="en-GB" sz="8000" b="1" dirty="0">
              <a:solidFill>
                <a:srgbClr val="7D2378"/>
              </a:solidFill>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6D158564-109C-934E-970D-EB3FCD4A71DF}"/>
              </a:ext>
            </a:extLst>
          </p:cNvPr>
          <p:cNvSpPr/>
          <p:nvPr userDrawn="1"/>
        </p:nvSpPr>
        <p:spPr>
          <a:xfrm>
            <a:off x="708607" y="1827953"/>
            <a:ext cx="6582076" cy="830997"/>
          </a:xfrm>
          <a:prstGeom prst="rect">
            <a:avLst/>
          </a:prstGeom>
        </p:spPr>
        <p:txBody>
          <a:bodyPr wrap="square">
            <a:spAutoFit/>
          </a:bodyPr>
          <a:lstStyle/>
          <a:p>
            <a:r>
              <a:rPr lang="en-GB" sz="2400" dirty="0">
                <a:solidFill>
                  <a:srgbClr val="213F85"/>
                </a:solidFill>
                <a:latin typeface="Futura Medium" panose="020B0602020204020303" pitchFamily="34" charset="-79"/>
                <a:cs typeface="Futura Medium" panose="020B0602020204020303" pitchFamily="34" charset="-79"/>
              </a:rPr>
              <a:t>WHY SHOULD I KEEP INFORMATION ABOUT MYSELF SECURE?</a:t>
            </a:r>
          </a:p>
        </p:txBody>
      </p:sp>
      <p:pic>
        <p:nvPicPr>
          <p:cNvPr id="15" name="Picture 14">
            <a:extLst>
              <a:ext uri="{FF2B5EF4-FFF2-40B4-BE49-F238E27FC236}">
                <a16:creationId xmlns:a16="http://schemas.microsoft.com/office/drawing/2014/main" id="{35197DB3-9ECA-A643-87AC-608387AA91BE}"/>
              </a:ext>
            </a:extLst>
          </p:cNvPr>
          <p:cNvPicPr>
            <a:picLocks noChangeAspect="1"/>
          </p:cNvPicPr>
          <p:nvPr userDrawn="1"/>
        </p:nvPicPr>
        <p:blipFill>
          <a:blip r:embed="rId3"/>
          <a:stretch>
            <a:fillRect/>
          </a:stretch>
        </p:blipFill>
        <p:spPr>
          <a:xfrm>
            <a:off x="359852" y="3128013"/>
            <a:ext cx="664919" cy="662260"/>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CC96F987-94D7-744B-838D-3687E064AE76}"/>
              </a:ext>
            </a:extLst>
          </p:cNvPr>
          <p:cNvSpPr txBox="1"/>
          <p:nvPr userDrawn="1"/>
        </p:nvSpPr>
        <p:spPr>
          <a:xfrm>
            <a:off x="529390" y="422350"/>
            <a:ext cx="6402805"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Social</a:t>
            </a:r>
          </a:p>
        </p:txBody>
      </p:sp>
      <p:sp>
        <p:nvSpPr>
          <p:cNvPr id="2" name="Rectangle 1">
            <a:extLst>
              <a:ext uri="{FF2B5EF4-FFF2-40B4-BE49-F238E27FC236}">
                <a16:creationId xmlns:a16="http://schemas.microsoft.com/office/drawing/2014/main" id="{37EAD291-A2A6-4F44-BF72-CF93AE9582A4}"/>
              </a:ext>
            </a:extLst>
          </p:cNvPr>
          <p:cNvSpPr/>
          <p:nvPr userDrawn="1"/>
        </p:nvSpPr>
        <p:spPr>
          <a:xfrm>
            <a:off x="529390" y="878370"/>
            <a:ext cx="5390471" cy="5078313"/>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Phishing </a:t>
            </a:r>
            <a:r>
              <a:rPr lang="en-GB" dirty="0">
                <a:solidFill>
                  <a:srgbClr val="00303C"/>
                </a:solidFill>
                <a:effectLst/>
                <a:latin typeface="Futura" panose="020B0602020204020303" pitchFamily="34" charset="-79"/>
                <a:cs typeface="Futura" panose="020B0602020204020303" pitchFamily="34" charset="-79"/>
              </a:rPr>
              <a:t>– By pretending to be financial institutions or companies, thieves can send fake emails or pop-up messages to get you to reveal your personal information. You should never click on links in pop-up windows or in spam/junk e-mail and should avoid responding to such emails. </a:t>
            </a:r>
          </a:p>
          <a:p>
            <a:endParaRPr lang="en-GB" b="1" dirty="0">
              <a:solidFill>
                <a:srgbClr val="00303C"/>
              </a:solidFill>
              <a:effectLst/>
              <a:latin typeface="Swiss 721 SWA" panose="020B0504020202020204" pitchFamily="34" charset="0"/>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Vishing (voice phishing) or phone scams </a:t>
            </a:r>
            <a:r>
              <a:rPr lang="en-GB" dirty="0">
                <a:solidFill>
                  <a:srgbClr val="00303C"/>
                </a:solidFill>
                <a:effectLst/>
                <a:latin typeface="Futura" panose="020B0602020204020303" pitchFamily="34" charset="-79"/>
                <a:cs typeface="Futura" panose="020B0602020204020303" pitchFamily="34" charset="-79"/>
              </a:rPr>
              <a:t>–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These typically involve fraudsters deceiving people into believing they are speaking to a member of bank staff or a representative of another trusted company or agency, such as a government department. Usually, the fraudster will convince the person that they have been a victim of fraud and will ask for personal and financial information to gain access to their account. An identity thief could also phone someone to inform them that they have won a</a:t>
            </a:r>
          </a:p>
        </p:txBody>
      </p:sp>
      <p:sp>
        <p:nvSpPr>
          <p:cNvPr id="8" name="Rectangle 7">
            <a:extLst>
              <a:ext uri="{FF2B5EF4-FFF2-40B4-BE49-F238E27FC236}">
                <a16:creationId xmlns:a16="http://schemas.microsoft.com/office/drawing/2014/main" id="{D4A10F6F-B50A-B54A-BAF9-38DF3F982FD9}"/>
              </a:ext>
            </a:extLst>
          </p:cNvPr>
          <p:cNvSpPr/>
          <p:nvPr userDrawn="1"/>
        </p:nvSpPr>
        <p:spPr>
          <a:xfrm>
            <a:off x="6169794" y="878370"/>
            <a:ext cx="5390472"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prize, but in order for them to receive it they would need to give some personal information; this is then used for the thief’s benefit.</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err="1">
                <a:solidFill>
                  <a:srgbClr val="00303C"/>
                </a:solidFill>
                <a:effectLst/>
                <a:latin typeface="Futura" panose="020B0602020204020303" pitchFamily="34" charset="-79"/>
                <a:cs typeface="Futura" panose="020B0602020204020303" pitchFamily="34" charset="-79"/>
              </a:rPr>
              <a:t>Smishing</a:t>
            </a:r>
            <a:r>
              <a:rPr lang="en-GB" b="1" i="0" dirty="0">
                <a:solidFill>
                  <a:srgbClr val="00303C"/>
                </a:solidFill>
                <a:effectLst/>
                <a:latin typeface="Futura" panose="020B0602020204020303" pitchFamily="34" charset="-79"/>
                <a:cs typeface="Futura" panose="020B0602020204020303" pitchFamily="34" charset="-79"/>
              </a:rPr>
              <a:t> (SMS phishing) </a:t>
            </a:r>
            <a:r>
              <a:rPr lang="en-GB" dirty="0">
                <a:solidFill>
                  <a:srgbClr val="00303C"/>
                </a:solidFill>
                <a:effectLst/>
                <a:latin typeface="Futura" panose="020B0602020204020303" pitchFamily="34" charset="-79"/>
                <a:cs typeface="Futura" panose="020B0602020204020303" pitchFamily="34" charset="-79"/>
              </a:rPr>
              <a:t>– This is when someone tries to trick you into giving them your private information via a text or SMS message. Many people tend to be more inclined to trust a text message than an email and people are less aware of the security risks involved with clicking on links in text messages. A common tactic used by a </a:t>
            </a:r>
            <a:r>
              <a:rPr lang="en-GB" dirty="0" err="1">
                <a:solidFill>
                  <a:srgbClr val="00303C"/>
                </a:solidFill>
                <a:effectLst/>
                <a:latin typeface="Futura" panose="020B0602020204020303" pitchFamily="34" charset="-79"/>
                <a:cs typeface="Futura" panose="020B0602020204020303" pitchFamily="34" charset="-79"/>
              </a:rPr>
              <a:t>smisher</a:t>
            </a:r>
            <a:r>
              <a:rPr lang="en-GB" dirty="0">
                <a:solidFill>
                  <a:srgbClr val="00303C"/>
                </a:solidFill>
                <a:effectLst/>
                <a:latin typeface="Futura" panose="020B0602020204020303" pitchFamily="34" charset="-79"/>
                <a:cs typeface="Futura" panose="020B0602020204020303" pitchFamily="34" charset="-79"/>
              </a:rPr>
              <a:t> is to say you must take immediate action – for example, if you don’t click on a link and enter your personal information then you’re going to be charged per day for use of a service.</a:t>
            </a:r>
          </a:p>
        </p:txBody>
      </p:sp>
      <p:sp>
        <p:nvSpPr>
          <p:cNvPr id="10" name="TextBox 9">
            <a:extLst>
              <a:ext uri="{FF2B5EF4-FFF2-40B4-BE49-F238E27FC236}">
                <a16:creationId xmlns:a16="http://schemas.microsoft.com/office/drawing/2014/main" id="{51324B06-26C7-B04B-ABB3-A1DB4DD1DB78}"/>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1957805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958E32-6689-474A-A883-73F00F13BEAE}"/>
              </a:ext>
            </a:extLst>
          </p:cNvPr>
          <p:cNvPicPr>
            <a:picLocks noChangeAspect="1"/>
          </p:cNvPicPr>
          <p:nvPr userDrawn="1"/>
        </p:nvPicPr>
        <p:blipFill rotWithShape="1">
          <a:blip r:embed="rId2"/>
          <a:srcRect l="13984" r="23190"/>
          <a:stretch/>
        </p:blipFill>
        <p:spPr>
          <a:xfrm>
            <a:off x="1" y="0"/>
            <a:ext cx="6319344" cy="6604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D5E47F-8ED3-A743-938A-CEDC8ED37808}"/>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Rectangle 16">
            <a:extLst>
              <a:ext uri="{FF2B5EF4-FFF2-40B4-BE49-F238E27FC236}">
                <a16:creationId xmlns:a16="http://schemas.microsoft.com/office/drawing/2014/main" id="{5C794CA7-EB67-0546-AB18-51CEC106FF86}"/>
              </a:ext>
            </a:extLst>
          </p:cNvPr>
          <p:cNvSpPr/>
          <p:nvPr userDrawn="1"/>
        </p:nvSpPr>
        <p:spPr>
          <a:xfrm>
            <a:off x="7602223" y="66715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0D866515-A9B2-9F49-BF70-9AFD5ED97D6B}"/>
              </a:ext>
            </a:extLst>
          </p:cNvPr>
          <p:cNvCxnSpPr/>
          <p:nvPr userDrawn="1"/>
        </p:nvCxnSpPr>
        <p:spPr>
          <a:xfrm>
            <a:off x="7084513" y="1285498"/>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720C0261-5D69-1E43-9024-68E9D19A72B4}"/>
              </a:ext>
            </a:extLst>
          </p:cNvPr>
          <p:cNvPicPr>
            <a:picLocks noChangeAspect="1"/>
          </p:cNvPicPr>
          <p:nvPr userDrawn="1"/>
        </p:nvPicPr>
        <p:blipFill>
          <a:blip r:embed="rId3"/>
          <a:stretch>
            <a:fillRect/>
          </a:stretch>
        </p:blipFill>
        <p:spPr>
          <a:xfrm>
            <a:off x="7010909" y="560891"/>
            <a:ext cx="664919" cy="662260"/>
          </a:xfrm>
          <a:prstGeom prst="rect">
            <a:avLst/>
          </a:prstGeom>
        </p:spPr>
      </p:pic>
      <p:sp>
        <p:nvSpPr>
          <p:cNvPr id="3" name="Rectangle 2">
            <a:extLst>
              <a:ext uri="{FF2B5EF4-FFF2-40B4-BE49-F238E27FC236}">
                <a16:creationId xmlns:a16="http://schemas.microsoft.com/office/drawing/2014/main" id="{165EDF65-AE0F-CE4B-A4CA-C1569FF2614F}"/>
              </a:ext>
            </a:extLst>
          </p:cNvPr>
          <p:cNvSpPr/>
          <p:nvPr userDrawn="1"/>
        </p:nvSpPr>
        <p:spPr>
          <a:xfrm>
            <a:off x="7010909" y="1435246"/>
            <a:ext cx="4342891" cy="1754326"/>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From November 2016 to March 2018, Royal Mail successfully intercepted and stopped three million scam mail items from reaching UK homes. </a:t>
            </a:r>
            <a:endParaRPr lang="en-GB" dirty="0">
              <a:solidFill>
                <a:srgbClr val="FFFFFF"/>
              </a:solidFill>
              <a:effectLst/>
              <a:latin typeface="Futura Medium" panose="020B0602020204020303" pitchFamily="34" charset="-79"/>
              <a:cs typeface="Futura Medium" panose="020B0602020204020303" pitchFamily="34" charset="-79"/>
            </a:endParaRPr>
          </a:p>
          <a:p>
            <a:endParaRPr lang="en-GB" i="1"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Royal Mail 2018 </a:t>
            </a:r>
            <a:endParaRPr lang="en-GB" dirty="0">
              <a:solidFill>
                <a:srgbClr val="FFFFFF"/>
              </a:solidFill>
              <a:effectLst/>
              <a:latin typeface="Futura Medium" panose="020B0602020204020303" pitchFamily="34" charset="-79"/>
              <a:cs typeface="Futura Medium" panose="020B0602020204020303" pitchFamily="34" charset="-79"/>
            </a:endParaRPr>
          </a:p>
        </p:txBody>
      </p:sp>
      <p:sp>
        <p:nvSpPr>
          <p:cNvPr id="14" name="TextBox 13">
            <a:extLst>
              <a:ext uri="{FF2B5EF4-FFF2-40B4-BE49-F238E27FC236}">
                <a16:creationId xmlns:a16="http://schemas.microsoft.com/office/drawing/2014/main" id="{AB91A57A-8A92-4845-AAC4-08054781A014}"/>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2532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0" name="TextBox 9">
            <a:extLst>
              <a:ext uri="{FF2B5EF4-FFF2-40B4-BE49-F238E27FC236}">
                <a16:creationId xmlns:a16="http://schemas.microsoft.com/office/drawing/2014/main" id="{7DB87974-0DBD-484F-9309-A841AD35302D}"/>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1289578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776184" y="6289627"/>
            <a:ext cx="57383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KEY TERMS</a:t>
            </a:r>
          </a:p>
        </p:txBody>
      </p:sp>
    </p:spTree>
    <p:extLst>
      <p:ext uri="{BB962C8B-B14F-4D97-AF65-F5344CB8AC3E}">
        <p14:creationId xmlns:p14="http://schemas.microsoft.com/office/powerpoint/2010/main" val="1366202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776184" y="6289627"/>
            <a:ext cx="57383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KEY TERMS</a:t>
            </a:r>
          </a:p>
        </p:txBody>
      </p:sp>
    </p:spTree>
    <p:extLst>
      <p:ext uri="{BB962C8B-B14F-4D97-AF65-F5344CB8AC3E}">
        <p14:creationId xmlns:p14="http://schemas.microsoft.com/office/powerpoint/2010/main" val="455471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B3BA-1BDD-5041-B1E0-29DA0042907F}"/>
              </a:ext>
            </a:extLst>
          </p:cNvPr>
          <p:cNvPicPr>
            <a:picLocks noChangeAspect="1"/>
          </p:cNvPicPr>
          <p:nvPr userDrawn="1"/>
        </p:nvPicPr>
        <p:blipFill rotWithShape="1">
          <a:blip r:embed="rId2"/>
          <a:srcRect l="30946" t="3228" r="15892"/>
          <a:stretch/>
        </p:blipFill>
        <p:spPr>
          <a:xfrm>
            <a:off x="7214834" y="0"/>
            <a:ext cx="4977166" cy="663661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6420051" y="6289627"/>
            <a:ext cx="609452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CYBER CRIME</a:t>
            </a: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CYBER CRIME</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66274" y="937801"/>
            <a:ext cx="2000438"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3"/>
          <a:stretch>
            <a:fillRect/>
          </a:stretch>
        </p:blipFill>
        <p:spPr>
          <a:xfrm>
            <a:off x="441857" y="413363"/>
            <a:ext cx="616798" cy="616798"/>
          </a:xfrm>
          <a:prstGeom prst="rect">
            <a:avLst/>
          </a:prstGeom>
        </p:spPr>
      </p:pic>
      <p:sp>
        <p:nvSpPr>
          <p:cNvPr id="2" name="Rectangle 1">
            <a:extLst>
              <a:ext uri="{FF2B5EF4-FFF2-40B4-BE49-F238E27FC236}">
                <a16:creationId xmlns:a16="http://schemas.microsoft.com/office/drawing/2014/main" id="{BEB31D72-26C5-EA42-AF4D-809050301198}"/>
              </a:ext>
            </a:extLst>
          </p:cNvPr>
          <p:cNvSpPr/>
          <p:nvPr userDrawn="1"/>
        </p:nvSpPr>
        <p:spPr>
          <a:xfrm>
            <a:off x="441856" y="1172080"/>
            <a:ext cx="6584585"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It’s not just individuals who are targeted by fraudsters. According to the government’s 2020 Cyber Security Breaches Survey, nearly half the businesses in the UK fell victim to cyberattacks or security breaches in 2019. Most businesses rely on digital communications or services and store vast amounts of personal data (e.g. names, email address and bank details) about their staff and customers.</a:t>
            </a:r>
          </a:p>
          <a:p>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Scammers can hack into customer databases to send fraudulent emails and pretend to be the organisation online or use viruses or malware to corrupt files and systems.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are informed that your personal details have been lost or stolen by a company who holds your data, you should change the password of the email account associated with the company straightaway and keep an eye on your bank account for any suspicious activity. </a:t>
            </a:r>
          </a:p>
        </p:txBody>
      </p:sp>
    </p:spTree>
    <p:extLst>
      <p:ext uri="{BB962C8B-B14F-4D97-AF65-F5344CB8AC3E}">
        <p14:creationId xmlns:p14="http://schemas.microsoft.com/office/powerpoint/2010/main" val="1100620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1102133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601228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1822987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64D706-B96B-4144-A5DC-2B675D9E24BD}"/>
              </a:ext>
            </a:extLst>
          </p:cNvPr>
          <p:cNvPicPr>
            <a:picLocks noChangeAspect="1"/>
          </p:cNvPicPr>
          <p:nvPr userDrawn="1"/>
        </p:nvPicPr>
        <p:blipFill rotWithShape="1">
          <a:blip r:embed="rId2"/>
          <a:srcRect l="8834" r="13598"/>
          <a:stretch/>
        </p:blipFill>
        <p:spPr>
          <a:xfrm>
            <a:off x="6872439" y="0"/>
            <a:ext cx="531956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58655" y="490930"/>
            <a:ext cx="5582777"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TIPS FOR SPOTTING A FAKE EMAIL</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66274" y="937801"/>
            <a:ext cx="505164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3"/>
          <a:stretch>
            <a:fillRect/>
          </a:stretch>
        </p:blipFill>
        <p:spPr>
          <a:xfrm>
            <a:off x="441857" y="413363"/>
            <a:ext cx="616798" cy="616798"/>
          </a:xfrm>
          <a:prstGeom prst="rect">
            <a:avLst/>
          </a:prstGeom>
        </p:spPr>
      </p:pic>
      <p:sp>
        <p:nvSpPr>
          <p:cNvPr id="9" name="Rectangle 8">
            <a:extLst>
              <a:ext uri="{FF2B5EF4-FFF2-40B4-BE49-F238E27FC236}">
                <a16:creationId xmlns:a16="http://schemas.microsoft.com/office/drawing/2014/main" id="{8EB73B98-D919-8841-B2DE-7F2981A6B4F6}"/>
              </a:ext>
            </a:extLst>
          </p:cNvPr>
          <p:cNvSpPr/>
          <p:nvPr userDrawn="1"/>
        </p:nvSpPr>
        <p:spPr>
          <a:xfrm>
            <a:off x="441856" y="1174897"/>
            <a:ext cx="6199575" cy="4247317"/>
          </a:xfrm>
          <a:prstGeom prst="rect">
            <a:avLst/>
          </a:prstGeom>
        </p:spPr>
        <p:txBody>
          <a:bodyPr wrap="square">
            <a:spAutoFit/>
          </a:bodyPr>
          <a:lstStyle/>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sender name or email does not look valid. Sometimes the name looks genuine but when you check the actual email address it’s something completely different.</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Are there spelling, punctuation and grammar mistakes?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Look at how the email begins – is the email addressed to you or is it a general greeting?</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Look at the signature. Lack of details about the sender or how you can contact a company strongly suggests a phish. Legitimate businesses always provide contact details.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If something looks too good to be true it probably is!</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Take another look at the three emails in the last activity. </a:t>
            </a:r>
          </a:p>
          <a:p>
            <a:r>
              <a:rPr lang="en-GB" dirty="0">
                <a:solidFill>
                  <a:srgbClr val="00303C"/>
                </a:solidFill>
                <a:effectLst/>
                <a:latin typeface="Futura" panose="020B0602020204020303" pitchFamily="34" charset="-79"/>
                <a:cs typeface="Futura" panose="020B0602020204020303" pitchFamily="34" charset="-79"/>
              </a:rPr>
              <a:t>Is there anything you missed earlier?</a:t>
            </a:r>
          </a:p>
        </p:txBody>
      </p:sp>
      <p:sp>
        <p:nvSpPr>
          <p:cNvPr id="15" name="TextBox 14">
            <a:extLst>
              <a:ext uri="{FF2B5EF4-FFF2-40B4-BE49-F238E27FC236}">
                <a16:creationId xmlns:a16="http://schemas.microsoft.com/office/drawing/2014/main" id="{F492A5BB-5D19-594E-924E-810B45CA0A10}"/>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222652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559520" y="382749"/>
            <a:ext cx="6343353" cy="984885"/>
          </a:xfrm>
          <a:prstGeom prst="rect">
            <a:avLst/>
          </a:prstGeom>
          <a:noFill/>
        </p:spPr>
        <p:txBody>
          <a:bodyPr wrap="square" rtlCol="0">
            <a:spAutoFit/>
          </a:bodyPr>
          <a:lstStyle/>
          <a:p>
            <a:r>
              <a:rPr lang="en-GB" sz="4000" b="1" dirty="0">
                <a:solidFill>
                  <a:srgbClr val="7D2378"/>
                </a:solidFill>
                <a:latin typeface="Futura" panose="020B0602020204020303" pitchFamily="34" charset="-79"/>
                <a:cs typeface="Futura" panose="020B0602020204020303" pitchFamily="34" charset="-79"/>
              </a:rPr>
              <a:t>CONTENTS</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689035" y="6289627"/>
            <a:ext cx="58255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i="0" dirty="0">
                <a:solidFill>
                  <a:schemeClr val="bg1">
                    <a:alpha val="39000"/>
                  </a:schemeClr>
                </a:solidFill>
                <a:latin typeface="Futura Medium" panose="020B0602020204020303" pitchFamily="34" charset="-79"/>
                <a:cs typeface="Futura Medium" panose="020B0602020204020303" pitchFamily="34" charset="-79"/>
              </a:rPr>
              <a:t>CONTENTS</a:t>
            </a:r>
          </a:p>
        </p:txBody>
      </p:sp>
      <p:sp>
        <p:nvSpPr>
          <p:cNvPr id="14" name="TextBox 13">
            <a:extLst>
              <a:ext uri="{FF2B5EF4-FFF2-40B4-BE49-F238E27FC236}">
                <a16:creationId xmlns:a16="http://schemas.microsoft.com/office/drawing/2014/main" id="{5ABBC4B9-EA23-3046-B557-4DB30983EEA5}"/>
              </a:ext>
            </a:extLst>
          </p:cNvPr>
          <p:cNvSpPr txBox="1"/>
          <p:nvPr userDrawn="1"/>
        </p:nvSpPr>
        <p:spPr>
          <a:xfrm>
            <a:off x="559520" y="1103243"/>
            <a:ext cx="6450496" cy="4832092"/>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2" action="ppaction://hlinksldjump"/>
              </a:rPr>
              <a:t>What is fraud?</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3" action="ppaction://hlinksldjump"/>
              </a:rPr>
              <a:t>Identity theft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4" action="ppaction://hlinksldjump"/>
              </a:rPr>
              <a:t>Key terms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5" action="ppaction://hlinksldjump"/>
              </a:rPr>
              <a:t>Fake emails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6" action="ppaction://hlinksldjump"/>
              </a:rPr>
              <a:t>Online fraud</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7" action="ppaction://hlinksldjump"/>
              </a:rPr>
              <a:t>How to protect yourself</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8" action="ppaction://hlinksldjump"/>
              </a:rPr>
              <a:t>Online security</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9" action="ppaction://hlinksldjump"/>
              </a:rPr>
              <a:t>Help available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0" action="ppaction://hlinksldjump"/>
              </a:rPr>
              <a:t>Money mules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What have you learnt?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2" action="ppaction://hlinksldjump"/>
              </a:rPr>
              <a:t>Further your knowledge</a:t>
            </a:r>
            <a:endParaRPr lang="en-US" sz="32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84894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2"/>
          <a:stretch>
            <a:fillRect/>
          </a:stretch>
        </p:blipFill>
        <p:spPr>
          <a:xfrm rot="5400000" flipV="1">
            <a:off x="3073139" y="3335487"/>
            <a:ext cx="617622" cy="102937"/>
          </a:xfrm>
          <a:prstGeom prst="rect">
            <a:avLst/>
          </a:prstGeom>
        </p:spPr>
      </p:pic>
      <p:pic>
        <p:nvPicPr>
          <p:cNvPr id="9" name="Picture 8">
            <a:extLst>
              <a:ext uri="{FF2B5EF4-FFF2-40B4-BE49-F238E27FC236}">
                <a16:creationId xmlns:a16="http://schemas.microsoft.com/office/drawing/2014/main" id="{70C28C9F-C426-8743-BF33-69A062B15827}"/>
              </a:ext>
            </a:extLst>
          </p:cNvPr>
          <p:cNvPicPr>
            <a:picLocks noChangeAspect="1"/>
          </p:cNvPicPr>
          <p:nvPr userDrawn="1"/>
        </p:nvPicPr>
        <p:blipFill>
          <a:blip r:embed="rId3"/>
          <a:stretch>
            <a:fillRect/>
          </a:stretch>
        </p:blipFill>
        <p:spPr>
          <a:xfrm rot="5400000">
            <a:off x="3109514" y="-752418"/>
            <a:ext cx="5972971" cy="7691223"/>
          </a:xfrm>
          <a:prstGeom prst="rect">
            <a:avLst/>
          </a:prstGeom>
        </p:spPr>
      </p:pic>
      <p:sp>
        <p:nvSpPr>
          <p:cNvPr id="17" name="TextBox 16">
            <a:extLst>
              <a:ext uri="{FF2B5EF4-FFF2-40B4-BE49-F238E27FC236}">
                <a16:creationId xmlns:a16="http://schemas.microsoft.com/office/drawing/2014/main" id="{AE3D70CF-8E7F-234B-8CD2-28BAAEEE318A}"/>
              </a:ext>
            </a:extLst>
          </p:cNvPr>
          <p:cNvSpPr txBox="1"/>
          <p:nvPr userDrawn="1"/>
        </p:nvSpPr>
        <p:spPr>
          <a:xfrm>
            <a:off x="3551582" y="917193"/>
            <a:ext cx="4601818" cy="523220"/>
          </a:xfrm>
          <a:prstGeom prst="rect">
            <a:avLst/>
          </a:prstGeom>
          <a:noFill/>
        </p:spPr>
        <p:txBody>
          <a:bodyPr wrap="square" rtlCol="0">
            <a:spAutoFit/>
          </a:bodyPr>
          <a:lstStyle/>
          <a:p>
            <a:r>
              <a:rPr lang="en-US" sz="2800" dirty="0">
                <a:solidFill>
                  <a:srgbClr val="213F85"/>
                </a:solidFill>
                <a:latin typeface="Futura Medium" panose="020B0602020204020303" pitchFamily="34" charset="-79"/>
                <a:cs typeface="Futura Medium" panose="020B0602020204020303" pitchFamily="34" charset="-79"/>
              </a:rPr>
              <a:t>QUESTIONS</a:t>
            </a:r>
          </a:p>
        </p:txBody>
      </p:sp>
      <p:cxnSp>
        <p:nvCxnSpPr>
          <p:cNvPr id="19" name="Straight Connector 18">
            <a:extLst>
              <a:ext uri="{FF2B5EF4-FFF2-40B4-BE49-F238E27FC236}">
                <a16:creationId xmlns:a16="http://schemas.microsoft.com/office/drawing/2014/main" id="{DBD56574-254A-8141-93FA-128C0CD90921}"/>
              </a:ext>
            </a:extLst>
          </p:cNvPr>
          <p:cNvCxnSpPr>
            <a:cxnSpLocks/>
          </p:cNvCxnSpPr>
          <p:nvPr userDrawn="1"/>
        </p:nvCxnSpPr>
        <p:spPr>
          <a:xfrm>
            <a:off x="3645908" y="1430753"/>
            <a:ext cx="211481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EDF61D-809A-C146-BB7C-7C9F21C624F0}"/>
              </a:ext>
            </a:extLst>
          </p:cNvPr>
          <p:cNvPicPr>
            <a:picLocks noChangeAspect="1"/>
          </p:cNvPicPr>
          <p:nvPr userDrawn="1"/>
        </p:nvPicPr>
        <p:blipFill>
          <a:blip r:embed="rId4"/>
          <a:stretch>
            <a:fillRect/>
          </a:stretch>
        </p:blipFill>
        <p:spPr>
          <a:xfrm>
            <a:off x="2135169" y="917193"/>
            <a:ext cx="1298250" cy="1298250"/>
          </a:xfrm>
          <a:prstGeom prst="rect">
            <a:avLst/>
          </a:prstGeom>
        </p:spPr>
      </p:pic>
      <p:sp>
        <p:nvSpPr>
          <p:cNvPr id="16" name="TextBox 15">
            <a:extLst>
              <a:ext uri="{FF2B5EF4-FFF2-40B4-BE49-F238E27FC236}">
                <a16:creationId xmlns:a16="http://schemas.microsoft.com/office/drawing/2014/main" id="{6B32A604-6E75-5849-83DC-1B01746C6E16}"/>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
        <p:nvSpPr>
          <p:cNvPr id="8" name="Rectangle 7">
            <a:extLst>
              <a:ext uri="{FF2B5EF4-FFF2-40B4-BE49-F238E27FC236}">
                <a16:creationId xmlns:a16="http://schemas.microsoft.com/office/drawing/2014/main" id="{CF87142B-963A-E74F-AF36-621EC27D97BB}"/>
              </a:ext>
            </a:extLst>
          </p:cNvPr>
          <p:cNvSpPr/>
          <p:nvPr userDrawn="1"/>
        </p:nvSpPr>
        <p:spPr>
          <a:xfrm>
            <a:off x="3548638" y="1579209"/>
            <a:ext cx="6096000" cy="2308324"/>
          </a:xfrm>
          <a:prstGeom prst="rect">
            <a:avLst/>
          </a:prstGeom>
        </p:spPr>
        <p:txBody>
          <a:bodyPr>
            <a:spAutoFit/>
          </a:bodyPr>
          <a:lstStyle/>
          <a:p>
            <a:r>
              <a:rPr lang="en-GB" b="1" dirty="0">
                <a:solidFill>
                  <a:srgbClr val="213F85"/>
                </a:solidFill>
                <a:effectLst/>
                <a:latin typeface="Swiss 721 SWA" panose="020B0504020202020204" pitchFamily="34" charset="0"/>
                <a:cs typeface="Futura" panose="020B0602020204020303" pitchFamily="34" charset="-79"/>
              </a:rPr>
              <a:t>1.</a:t>
            </a:r>
            <a:r>
              <a:rPr lang="en-GB" dirty="0">
                <a:solidFill>
                  <a:srgbClr val="213F85"/>
                </a:solidFill>
                <a:effectLst/>
                <a:latin typeface="Futura" panose="020B0602020204020303" pitchFamily="34" charset="-79"/>
                <a:cs typeface="Futura" panose="020B0602020204020303" pitchFamily="34" charset="-79"/>
              </a:rPr>
              <a:t> How do you check the full email address from a  </a:t>
            </a:r>
          </a:p>
          <a:p>
            <a:r>
              <a:rPr lang="en-GB" dirty="0">
                <a:solidFill>
                  <a:srgbClr val="213F85"/>
                </a:solidFill>
                <a:effectLst/>
                <a:latin typeface="Futura" panose="020B0602020204020303" pitchFamily="34" charset="-79"/>
                <a:cs typeface="Futura" panose="020B0602020204020303" pitchFamily="34" charset="-79"/>
              </a:rPr>
              <a:t>    sender, and what type of things would make you </a:t>
            </a:r>
          </a:p>
          <a:p>
            <a:r>
              <a:rPr lang="en-GB" dirty="0">
                <a:solidFill>
                  <a:srgbClr val="213F85"/>
                </a:solidFill>
                <a:effectLst/>
                <a:latin typeface="Futura" panose="020B0602020204020303" pitchFamily="34" charset="-79"/>
                <a:cs typeface="Futura" panose="020B0602020204020303" pitchFamily="34" charset="-79"/>
              </a:rPr>
              <a:t>    think the sender could be fake?</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2. </a:t>
            </a:r>
            <a:r>
              <a:rPr lang="en-GB" dirty="0">
                <a:solidFill>
                  <a:srgbClr val="213F85"/>
                </a:solidFill>
                <a:effectLst/>
                <a:latin typeface="Futura" panose="020B0602020204020303" pitchFamily="34" charset="-79"/>
                <a:cs typeface="Futura" panose="020B0602020204020303" pitchFamily="34" charset="-79"/>
              </a:rPr>
              <a:t>Name three methods of social identity theft.</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3. </a:t>
            </a:r>
            <a:r>
              <a:rPr lang="en-GB" dirty="0">
                <a:solidFill>
                  <a:srgbClr val="213F85"/>
                </a:solidFill>
                <a:effectLst/>
                <a:latin typeface="Futura" panose="020B0602020204020303" pitchFamily="34" charset="-79"/>
                <a:cs typeface="Futura" panose="020B0602020204020303" pitchFamily="34" charset="-79"/>
              </a:rPr>
              <a:t>What is the difference between digital and </a:t>
            </a:r>
          </a:p>
          <a:p>
            <a:r>
              <a:rPr lang="en-GB" dirty="0">
                <a:solidFill>
                  <a:srgbClr val="213F85"/>
                </a:solidFill>
                <a:effectLst/>
                <a:latin typeface="Futura" panose="020B0602020204020303" pitchFamily="34" charset="-79"/>
                <a:cs typeface="Futura" panose="020B0602020204020303" pitchFamily="34" charset="-79"/>
              </a:rPr>
              <a:t>    physical identity theft?</a:t>
            </a:r>
          </a:p>
        </p:txBody>
      </p:sp>
    </p:spTree>
    <p:extLst>
      <p:ext uri="{BB962C8B-B14F-4D97-AF65-F5344CB8AC3E}">
        <p14:creationId xmlns:p14="http://schemas.microsoft.com/office/powerpoint/2010/main" val="1808321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87530" y="490930"/>
            <a:ext cx="5582777"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ONLINE FRAUD</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95149" y="937801"/>
            <a:ext cx="2241069"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2"/>
          <a:stretch>
            <a:fillRect/>
          </a:stretch>
        </p:blipFill>
        <p:spPr>
          <a:xfrm>
            <a:off x="480357" y="413363"/>
            <a:ext cx="616798" cy="616798"/>
          </a:xfrm>
          <a:prstGeom prst="rect">
            <a:avLst/>
          </a:prstGeom>
        </p:spPr>
      </p:pic>
      <p:sp>
        <p:nvSpPr>
          <p:cNvPr id="15" name="TextBox 14">
            <a:extLst>
              <a:ext uri="{FF2B5EF4-FFF2-40B4-BE49-F238E27FC236}">
                <a16:creationId xmlns:a16="http://schemas.microsoft.com/office/drawing/2014/main" id="{F492A5BB-5D19-594E-924E-810B45CA0A10}"/>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FRAUD</a:t>
            </a:r>
          </a:p>
        </p:txBody>
      </p:sp>
      <p:sp>
        <p:nvSpPr>
          <p:cNvPr id="3" name="Rectangle 2">
            <a:extLst>
              <a:ext uri="{FF2B5EF4-FFF2-40B4-BE49-F238E27FC236}">
                <a16:creationId xmlns:a16="http://schemas.microsoft.com/office/drawing/2014/main" id="{6D61A729-572B-2246-80B0-653BB509ADCB}"/>
              </a:ext>
            </a:extLst>
          </p:cNvPr>
          <p:cNvSpPr/>
          <p:nvPr userDrawn="1"/>
        </p:nvSpPr>
        <p:spPr>
          <a:xfrm>
            <a:off x="477712" y="1118885"/>
            <a:ext cx="5449350"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Lots of people shop online so it’s no surprise that this is a growing area of opportunity for identity theft. Creating fake websites or selling fake goods online are just two of the ways you can be fooled into sharing your personal and financial details with fraudsters.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It’s not only fake goods that people can be duped into buying; potential renters can be tricked into paying an upfront fee for a property that doesn’t exist. In these instances, fraudsters will advertise a property online. The advert will look genuine and often include photos and contact details. The advertiser will then ask the potential tenant to pay an upfront fee so that no one else can rent it, often before they have viewed the property in person, </a:t>
            </a:r>
          </a:p>
        </p:txBody>
      </p:sp>
      <p:sp>
        <p:nvSpPr>
          <p:cNvPr id="7" name="Rectangle 6">
            <a:extLst>
              <a:ext uri="{FF2B5EF4-FFF2-40B4-BE49-F238E27FC236}">
                <a16:creationId xmlns:a16="http://schemas.microsoft.com/office/drawing/2014/main" id="{DB4DE644-09EB-0C4B-9286-86ED1E3C636F}"/>
              </a:ext>
            </a:extLst>
          </p:cNvPr>
          <p:cNvSpPr/>
          <p:nvPr userDrawn="1"/>
        </p:nvSpPr>
        <p:spPr>
          <a:xfrm>
            <a:off x="6249882" y="1107728"/>
            <a:ext cx="5387061" cy="313932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but in reality the property won’t exist or will have been “rented” to multiple people. Victims then lose the fee that they have paid and won’t be able to rent the property they think they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have secured.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Reports of rental fraud increase in the summer months, indicating that fraudsters are targeting people looking for holiday rentals, and students searching for accommodation before term starts in September. </a:t>
            </a:r>
          </a:p>
        </p:txBody>
      </p:sp>
    </p:spTree>
    <p:extLst>
      <p:ext uri="{BB962C8B-B14F-4D97-AF65-F5344CB8AC3E}">
        <p14:creationId xmlns:p14="http://schemas.microsoft.com/office/powerpoint/2010/main" val="2659766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5" name="TextBox 14">
            <a:extLst>
              <a:ext uri="{FF2B5EF4-FFF2-40B4-BE49-F238E27FC236}">
                <a16:creationId xmlns:a16="http://schemas.microsoft.com/office/drawing/2014/main" id="{F492A5BB-5D19-594E-924E-810B45CA0A10}"/>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FRAUD</a:t>
            </a:r>
          </a:p>
        </p:txBody>
      </p:sp>
      <p:sp>
        <p:nvSpPr>
          <p:cNvPr id="12" name="Rounded Rectangle 11">
            <a:extLst>
              <a:ext uri="{FF2B5EF4-FFF2-40B4-BE49-F238E27FC236}">
                <a16:creationId xmlns:a16="http://schemas.microsoft.com/office/drawing/2014/main" id="{BFBA56A0-60A0-6248-8D6F-54906DAA239C}"/>
              </a:ext>
            </a:extLst>
          </p:cNvPr>
          <p:cNvSpPr/>
          <p:nvPr userDrawn="1"/>
        </p:nvSpPr>
        <p:spPr>
          <a:xfrm>
            <a:off x="2585403" y="396775"/>
            <a:ext cx="6910033"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4FBECE-F131-F140-AED2-249AFDAB823C}"/>
              </a:ext>
            </a:extLst>
          </p:cNvPr>
          <p:cNvSpPr/>
          <p:nvPr userDrawn="1"/>
        </p:nvSpPr>
        <p:spPr>
          <a:xfrm>
            <a:off x="3480384" y="705660"/>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4" name="Straight Connector 13">
            <a:extLst>
              <a:ext uri="{FF2B5EF4-FFF2-40B4-BE49-F238E27FC236}">
                <a16:creationId xmlns:a16="http://schemas.microsoft.com/office/drawing/2014/main" id="{6E9BF528-27DE-4045-9A14-4F45725F2A8E}"/>
              </a:ext>
            </a:extLst>
          </p:cNvPr>
          <p:cNvCxnSpPr/>
          <p:nvPr userDrawn="1"/>
        </p:nvCxnSpPr>
        <p:spPr>
          <a:xfrm>
            <a:off x="2962674" y="1323999"/>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6" name="Picture 15">
            <a:extLst>
              <a:ext uri="{FF2B5EF4-FFF2-40B4-BE49-F238E27FC236}">
                <a16:creationId xmlns:a16="http://schemas.microsoft.com/office/drawing/2014/main" id="{0FEF0293-6091-EE47-B6B2-0393B50788C0}"/>
              </a:ext>
            </a:extLst>
          </p:cNvPr>
          <p:cNvPicPr>
            <a:picLocks noChangeAspect="1"/>
          </p:cNvPicPr>
          <p:nvPr userDrawn="1"/>
        </p:nvPicPr>
        <p:blipFill>
          <a:blip r:embed="rId2"/>
          <a:stretch>
            <a:fillRect/>
          </a:stretch>
        </p:blipFill>
        <p:spPr>
          <a:xfrm>
            <a:off x="2889070" y="599392"/>
            <a:ext cx="664919" cy="662260"/>
          </a:xfrm>
          <a:prstGeom prst="rect">
            <a:avLst/>
          </a:prstGeom>
        </p:spPr>
      </p:pic>
      <p:sp>
        <p:nvSpPr>
          <p:cNvPr id="2" name="Rectangle 1">
            <a:extLst>
              <a:ext uri="{FF2B5EF4-FFF2-40B4-BE49-F238E27FC236}">
                <a16:creationId xmlns:a16="http://schemas.microsoft.com/office/drawing/2014/main" id="{581509E2-6E92-584E-8139-38D88701F5D5}"/>
              </a:ext>
            </a:extLst>
          </p:cNvPr>
          <p:cNvSpPr/>
          <p:nvPr userDrawn="1"/>
        </p:nvSpPr>
        <p:spPr>
          <a:xfrm>
            <a:off x="2889070" y="1511148"/>
            <a:ext cx="6096000" cy="1754326"/>
          </a:xfrm>
          <a:prstGeom prst="rect">
            <a:avLst/>
          </a:prstGeom>
        </p:spPr>
        <p:txBody>
          <a:bodyPr>
            <a:spAutoFit/>
          </a:bodyPr>
          <a:lstStyle/>
          <a:p>
            <a:r>
              <a:rPr lang="en-GB" b="1" dirty="0">
                <a:solidFill>
                  <a:schemeClr val="bg1"/>
                </a:solidFill>
                <a:effectLst/>
                <a:latin typeface="FUTURA MEDIUM" panose="020B0602020204020303" pitchFamily="34" charset="-79"/>
                <a:cs typeface="FUTURA MEDIUM" panose="020B0602020204020303" pitchFamily="34" charset="-79"/>
              </a:rPr>
              <a:t>Cybercrime is any criminal act dealing with computers and networks, including traditional crimes conducted through the internet. Victims of cybercrime in the UK lost £2.2 billion between April 2018 and March 2019.</a:t>
            </a:r>
            <a:endParaRPr lang="en-GB" dirty="0">
              <a:solidFill>
                <a:schemeClr val="bg1"/>
              </a:solidFill>
              <a:effectLst/>
              <a:latin typeface="Futura Medium" panose="020B0602020204020303" pitchFamily="34" charset="-79"/>
              <a:cs typeface="Futura Medium" panose="020B0602020204020303" pitchFamily="34" charset="-79"/>
            </a:endParaRPr>
          </a:p>
          <a:p>
            <a:endParaRPr lang="en-GB" i="1" dirty="0">
              <a:solidFill>
                <a:schemeClr val="bg1"/>
              </a:solidFill>
              <a:effectLst/>
              <a:latin typeface="Futura Medium" panose="020B0602020204020303" pitchFamily="34" charset="-79"/>
              <a:cs typeface="Futura Medium" panose="020B0602020204020303" pitchFamily="34" charset="-79"/>
            </a:endParaRPr>
          </a:p>
          <a:p>
            <a:r>
              <a:rPr lang="en-GB" i="1" dirty="0">
                <a:solidFill>
                  <a:schemeClr val="bg1"/>
                </a:solidFill>
                <a:effectLst/>
                <a:latin typeface="Futura Medium" panose="020B0602020204020303" pitchFamily="34" charset="-79"/>
                <a:cs typeface="Futura Medium" panose="020B0602020204020303" pitchFamily="34" charset="-79"/>
              </a:rPr>
              <a:t>Source: Action Fraud </a:t>
            </a:r>
            <a:endParaRPr lang="en-GB" dirty="0">
              <a:solidFill>
                <a:schemeClr val="bg1"/>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134518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9" name="TextBox 18">
            <a:extLst>
              <a:ext uri="{FF2B5EF4-FFF2-40B4-BE49-F238E27FC236}">
                <a16:creationId xmlns:a16="http://schemas.microsoft.com/office/drawing/2014/main" id="{71F809CB-0E4B-824F-B0AA-FBAC5A513C52}"/>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FRAUD</a:t>
            </a:r>
          </a:p>
        </p:txBody>
      </p:sp>
      <p:pic>
        <p:nvPicPr>
          <p:cNvPr id="7" name="Picture 6">
            <a:extLst>
              <a:ext uri="{FF2B5EF4-FFF2-40B4-BE49-F238E27FC236}">
                <a16:creationId xmlns:a16="http://schemas.microsoft.com/office/drawing/2014/main" id="{71A748C1-62A2-3B4A-86BA-38CE2F421727}"/>
              </a:ext>
            </a:extLst>
          </p:cNvPr>
          <p:cNvPicPr>
            <a:picLocks noChangeAspect="1"/>
          </p:cNvPicPr>
          <p:nvPr userDrawn="1"/>
        </p:nvPicPr>
        <p:blipFill>
          <a:blip r:embed="rId2"/>
          <a:stretch>
            <a:fillRect/>
          </a:stretch>
        </p:blipFill>
        <p:spPr>
          <a:xfrm>
            <a:off x="539517" y="394306"/>
            <a:ext cx="578115" cy="578115"/>
          </a:xfrm>
          <a:prstGeom prst="rect">
            <a:avLst/>
          </a:prstGeom>
        </p:spPr>
      </p:pic>
      <p:sp>
        <p:nvSpPr>
          <p:cNvPr id="8" name="Rectangle 7">
            <a:extLst>
              <a:ext uri="{FF2B5EF4-FFF2-40B4-BE49-F238E27FC236}">
                <a16:creationId xmlns:a16="http://schemas.microsoft.com/office/drawing/2014/main" id="{0455C6B6-D431-F741-96D7-27CF95701C27}"/>
              </a:ext>
            </a:extLst>
          </p:cNvPr>
          <p:cNvSpPr/>
          <p:nvPr userDrawn="1"/>
        </p:nvSpPr>
        <p:spPr>
          <a:xfrm>
            <a:off x="533399" y="1030647"/>
            <a:ext cx="11055417"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Jess wanted to buy a special piece of jewellery with the money she received for her 16th birthday. </a:t>
            </a:r>
          </a:p>
          <a:p>
            <a:r>
              <a:rPr lang="en-GB" dirty="0">
                <a:solidFill>
                  <a:srgbClr val="00303C"/>
                </a:solidFill>
                <a:effectLst/>
                <a:latin typeface="Futura" panose="020B0602020204020303" pitchFamily="34" charset="-79"/>
                <a:cs typeface="Futura" panose="020B0602020204020303" pitchFamily="34" charset="-79"/>
              </a:rPr>
              <a:t>She found a necklace she liked; it was quite expensive at £170 but she knew the brand and that it was supposed to be high quality. She thought she would be buying it direct from the maker’s website. It was very professional with no spelling or grammar mistakes and, as the name of the site had UK in it, she assumed they were based in the UK. However, the fraudsters involved had committed identity theft, stealing the identity of the genuine website.</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Jess’s mum placed the order using her credit card and the site said it would take between 7-10 working days for the order to arrive. After about 5 days of waiting, the credit card bill arrived, and Jess’s mum was shocked to see that the necklace seemed to be coming from China. </a:t>
            </a:r>
          </a:p>
          <a:p>
            <a:r>
              <a:rPr lang="en-GB" dirty="0">
                <a:solidFill>
                  <a:srgbClr val="00303C"/>
                </a:solidFill>
                <a:effectLst/>
                <a:latin typeface="Futura" panose="020B0602020204020303" pitchFamily="34" charset="-79"/>
                <a:cs typeface="Futura" panose="020B0602020204020303" pitchFamily="34" charset="-79"/>
              </a:rPr>
              <a:t>After three weeks, she rang the credit card company and told them that she had received nothing from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the website, not even a confirmation email. They told her to wait 30 days and then they would send a form to fill out that would ensure she’d get her money back. She was incredibly relieved that she paid with a credit card – it is standard practice that purchases over £100 are covered, otherwise they would have lost the £170.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rPr>
              <a:t>What could Jess and her mum have done to avoid this fraud?</a:t>
            </a:r>
            <a:endParaRPr lang="en-GB" dirty="0">
              <a:solidFill>
                <a:srgbClr val="00303C"/>
              </a:solidFill>
              <a:effectLst/>
              <a:latin typeface="Swiss 721 SWA" panose="020B0504020202020204" pitchFamily="34" charset="0"/>
            </a:endParaRPr>
          </a:p>
        </p:txBody>
      </p:sp>
    </p:spTree>
    <p:extLst>
      <p:ext uri="{BB962C8B-B14F-4D97-AF65-F5344CB8AC3E}">
        <p14:creationId xmlns:p14="http://schemas.microsoft.com/office/powerpoint/2010/main" val="1556465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789809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5C726243-8666-3643-9B65-6AA6F25FF1CE}"/>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250352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78136A-A738-C042-8787-E4F934CCADB9}"/>
              </a:ext>
            </a:extLst>
          </p:cNvPr>
          <p:cNvPicPr>
            <a:picLocks noChangeAspect="1"/>
          </p:cNvPicPr>
          <p:nvPr userDrawn="1"/>
        </p:nvPicPr>
        <p:blipFill rotWithShape="1">
          <a:blip r:embed="rId2"/>
          <a:srcRect l="19575" r="19156"/>
          <a:stretch/>
        </p:blipFill>
        <p:spPr>
          <a:xfrm>
            <a:off x="0" y="0"/>
            <a:ext cx="630609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D5E47F-8ED3-A743-938A-CEDC8ED37808}"/>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Rectangle 16">
            <a:extLst>
              <a:ext uri="{FF2B5EF4-FFF2-40B4-BE49-F238E27FC236}">
                <a16:creationId xmlns:a16="http://schemas.microsoft.com/office/drawing/2014/main" id="{5C794CA7-EB67-0546-AB18-51CEC106FF86}"/>
              </a:ext>
            </a:extLst>
          </p:cNvPr>
          <p:cNvSpPr/>
          <p:nvPr userDrawn="1"/>
        </p:nvSpPr>
        <p:spPr>
          <a:xfrm>
            <a:off x="7602223" y="66715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0D866515-A9B2-9F49-BF70-9AFD5ED97D6B}"/>
              </a:ext>
            </a:extLst>
          </p:cNvPr>
          <p:cNvCxnSpPr/>
          <p:nvPr userDrawn="1"/>
        </p:nvCxnSpPr>
        <p:spPr>
          <a:xfrm>
            <a:off x="7084513" y="1285498"/>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720C0261-5D69-1E43-9024-68E9D19A72B4}"/>
              </a:ext>
            </a:extLst>
          </p:cNvPr>
          <p:cNvPicPr>
            <a:picLocks noChangeAspect="1"/>
          </p:cNvPicPr>
          <p:nvPr userDrawn="1"/>
        </p:nvPicPr>
        <p:blipFill>
          <a:blip r:embed="rId3"/>
          <a:stretch>
            <a:fillRect/>
          </a:stretch>
        </p:blipFill>
        <p:spPr>
          <a:xfrm>
            <a:off x="7010909" y="560891"/>
            <a:ext cx="664919" cy="662260"/>
          </a:xfrm>
          <a:prstGeom prst="rect">
            <a:avLst/>
          </a:prstGeom>
        </p:spPr>
      </p:pic>
      <p:sp>
        <p:nvSpPr>
          <p:cNvPr id="2" name="Rectangle 1">
            <a:extLst>
              <a:ext uri="{FF2B5EF4-FFF2-40B4-BE49-F238E27FC236}">
                <a16:creationId xmlns:a16="http://schemas.microsoft.com/office/drawing/2014/main" id="{8BDEDE7F-8C64-5146-9406-4A137D78B34E}"/>
              </a:ext>
            </a:extLst>
          </p:cNvPr>
          <p:cNvSpPr/>
          <p:nvPr userDrawn="1"/>
        </p:nvSpPr>
        <p:spPr>
          <a:xfrm>
            <a:off x="7010909" y="1430235"/>
            <a:ext cx="4452779" cy="2308324"/>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If you have spent over £100 and up to £30,000 on a credit card and become a victim of identity fraud, the Consumer Credit Act 1974 means you should be able to claim that money back because your credit card issuer is jointly liable with the retailer that you are paying the money to if something goes wrong.</a:t>
            </a:r>
            <a:endParaRPr lang="en-GB" dirty="0">
              <a:solidFill>
                <a:srgbClr val="FFFFFF"/>
              </a:solidFill>
              <a:effectLst/>
              <a:latin typeface="Futura Medium" panose="020B0602020204020303" pitchFamily="34" charset="-79"/>
              <a:cs typeface="Futura Medium" panose="020B0602020204020303" pitchFamily="34" charset="-79"/>
            </a:endParaRPr>
          </a:p>
        </p:txBody>
      </p:sp>
      <p:sp>
        <p:nvSpPr>
          <p:cNvPr id="14" name="TextBox 13">
            <a:extLst>
              <a:ext uri="{FF2B5EF4-FFF2-40B4-BE49-F238E27FC236}">
                <a16:creationId xmlns:a16="http://schemas.microsoft.com/office/drawing/2014/main" id="{98E3E565-D62E-4742-B7F8-050BD54F58A0}"/>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509395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87530" y="49093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HAPPENS IF SOMEONE STEALS YOUR IDENTITY?</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95149" y="937801"/>
            <a:ext cx="8083605"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2"/>
          <a:stretch>
            <a:fillRect/>
          </a:stretch>
        </p:blipFill>
        <p:spPr>
          <a:xfrm>
            <a:off x="480357" y="413363"/>
            <a:ext cx="616798" cy="616798"/>
          </a:xfrm>
          <a:prstGeom prst="rect">
            <a:avLst/>
          </a:prstGeom>
        </p:spPr>
      </p:pic>
      <p:sp>
        <p:nvSpPr>
          <p:cNvPr id="9" name="Rectangle 8">
            <a:extLst>
              <a:ext uri="{FF2B5EF4-FFF2-40B4-BE49-F238E27FC236}">
                <a16:creationId xmlns:a16="http://schemas.microsoft.com/office/drawing/2014/main" id="{F43F7E3E-2E61-D846-BE41-2D559E0C28DB}"/>
              </a:ext>
            </a:extLst>
          </p:cNvPr>
          <p:cNvSpPr/>
          <p:nvPr userDrawn="1"/>
        </p:nvSpPr>
        <p:spPr>
          <a:xfrm>
            <a:off x="445169" y="1185294"/>
            <a:ext cx="5347513"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fraudsters gain direct access to your bank account or credit cards, they may leave you with no funds to pay for everyday living costs which can cause short term financial stress. The more serious and complex the identity fraud the longer it can take to recover any stolen funds, which can cause more long term financial difficulties.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Identity fraud can also affect your credit history. If a fraudster uses existing credit that you have (e.g. a credit card) or applies for new credit in your name this could leave evidence of debt or missed payments on your credit report. It is possible to correct this information, but it can take a while to sort out and to demonstrate to your credit provider that you have been the victim of</a:t>
            </a:r>
          </a:p>
        </p:txBody>
      </p:sp>
      <p:sp>
        <p:nvSpPr>
          <p:cNvPr id="10" name="Rectangle 9">
            <a:extLst>
              <a:ext uri="{FF2B5EF4-FFF2-40B4-BE49-F238E27FC236}">
                <a16:creationId xmlns:a16="http://schemas.microsoft.com/office/drawing/2014/main" id="{78C94BC0-6D3F-734D-9F32-FCE80CF42604}"/>
              </a:ext>
            </a:extLst>
          </p:cNvPr>
          <p:cNvSpPr/>
          <p:nvPr userDrawn="1"/>
        </p:nvSpPr>
        <p:spPr>
          <a:xfrm>
            <a:off x="6012581" y="1185294"/>
            <a:ext cx="5518484"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crime. Even a temporary drop in your credit score may make it harder for you to borrow money – a big problem if you are in the middle of opening a new bank account, buying a car or applying for a mortgage. Refer back to the ‘Borrowing’ chapter for definitions of credit history, credit reference agency, credit report and credit score.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Although it is certainly possible for a victim to recoup stolen funds and to clear their name of any wrongdoing, the emotional toll of identity theft can last far longer than any financial worries. Victims can blame themselves for their identity being stolen and feel more vulnerable to it happening again. </a:t>
            </a:r>
          </a:p>
        </p:txBody>
      </p:sp>
      <p:sp>
        <p:nvSpPr>
          <p:cNvPr id="13" name="TextBox 12">
            <a:extLst>
              <a:ext uri="{FF2B5EF4-FFF2-40B4-BE49-F238E27FC236}">
                <a16:creationId xmlns:a16="http://schemas.microsoft.com/office/drawing/2014/main" id="{82F5575C-6B23-3A46-8429-41C11F8BB2C9}"/>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717989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7" name="Picture 6">
            <a:extLst>
              <a:ext uri="{FF2B5EF4-FFF2-40B4-BE49-F238E27FC236}">
                <a16:creationId xmlns:a16="http://schemas.microsoft.com/office/drawing/2014/main" id="{71A748C1-62A2-3B4A-86BA-38CE2F421727}"/>
              </a:ext>
            </a:extLst>
          </p:cNvPr>
          <p:cNvPicPr>
            <a:picLocks noChangeAspect="1"/>
          </p:cNvPicPr>
          <p:nvPr userDrawn="1"/>
        </p:nvPicPr>
        <p:blipFill>
          <a:blip r:embed="rId2"/>
          <a:stretch>
            <a:fillRect/>
          </a:stretch>
        </p:blipFill>
        <p:spPr>
          <a:xfrm>
            <a:off x="539517" y="394306"/>
            <a:ext cx="578115" cy="578115"/>
          </a:xfrm>
          <a:prstGeom prst="rect">
            <a:avLst/>
          </a:prstGeom>
        </p:spPr>
      </p:pic>
      <p:sp>
        <p:nvSpPr>
          <p:cNvPr id="2" name="Rectangle 1">
            <a:extLst>
              <a:ext uri="{FF2B5EF4-FFF2-40B4-BE49-F238E27FC236}">
                <a16:creationId xmlns:a16="http://schemas.microsoft.com/office/drawing/2014/main" id="{6FBFD3EB-BF81-9947-BCFA-628F7526E1C5}"/>
              </a:ext>
            </a:extLst>
          </p:cNvPr>
          <p:cNvSpPr/>
          <p:nvPr userDrawn="1"/>
        </p:nvSpPr>
        <p:spPr>
          <a:xfrm>
            <a:off x="539516" y="1100509"/>
            <a:ext cx="8736831"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Dev and his partner Lena have both been victims of identity theft in the last three years. They told their neighbours about this, and it turned out that several people who live in the same building have also been victims. All their letterboxes are on the street outside, so it is easy for thieves to access their mail, including bills and bank statements. When a thief gets hold of a bill or bank statement they then have enough details to be able to apply for credit accounts (e.g. credit cards or shopping accounts) and then steal the cards or account </a:t>
            </a:r>
            <a:r>
              <a:rPr lang="en-GB" dirty="0" err="1">
                <a:solidFill>
                  <a:srgbClr val="00303C"/>
                </a:solidFill>
                <a:effectLst/>
                <a:latin typeface="Futura" panose="020B0602020204020303" pitchFamily="34" charset="-79"/>
                <a:cs typeface="Futura" panose="020B0602020204020303" pitchFamily="34" charset="-79"/>
              </a:rPr>
              <a:t>details.Dev</a:t>
            </a:r>
            <a:r>
              <a:rPr lang="en-GB" dirty="0">
                <a:solidFill>
                  <a:srgbClr val="00303C"/>
                </a:solidFill>
                <a:effectLst/>
                <a:latin typeface="Futura" panose="020B0602020204020303" pitchFamily="34" charset="-79"/>
                <a:cs typeface="Futura" panose="020B0602020204020303" pitchFamily="34" charset="-79"/>
              </a:rPr>
              <a:t> only knew that this had happened to him when he received a statement showing that he owed a credit card company over £2,500. He didn’t have an account with this provider, but the thief had been able to take one out in his name and spend thousands of pounds that he was now being billed for. He had no idea what else they might have done with his personal details; they could have signed up to websites or even applied for a passport. He contacted the credit card provider who helped him get the money back, but he found the whole experience very worrying.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rPr>
              <a:t>What could Dev, Lena and their neighbours have done to avoid having their identities stolen?</a:t>
            </a:r>
            <a:endParaRPr lang="en-GB" dirty="0">
              <a:solidFill>
                <a:srgbClr val="00303C"/>
              </a:solidFill>
              <a:effectLst/>
              <a:latin typeface="Swiss 721 SWA" panose="020B0504020202020204" pitchFamily="34" charset="0"/>
            </a:endParaRPr>
          </a:p>
        </p:txBody>
      </p:sp>
      <p:pic>
        <p:nvPicPr>
          <p:cNvPr id="3" name="Picture 2">
            <a:extLst>
              <a:ext uri="{FF2B5EF4-FFF2-40B4-BE49-F238E27FC236}">
                <a16:creationId xmlns:a16="http://schemas.microsoft.com/office/drawing/2014/main" id="{0CD03CE8-C5D4-5449-9783-BBA398ED18C0}"/>
              </a:ext>
            </a:extLst>
          </p:cNvPr>
          <p:cNvPicPr>
            <a:picLocks noChangeAspect="1"/>
          </p:cNvPicPr>
          <p:nvPr userDrawn="1"/>
        </p:nvPicPr>
        <p:blipFill rotWithShape="1">
          <a:blip r:embed="rId3"/>
          <a:srcRect l="7200" r="68353"/>
          <a:stretch/>
        </p:blipFill>
        <p:spPr>
          <a:xfrm>
            <a:off x="9557886" y="0"/>
            <a:ext cx="2634114" cy="6219824"/>
          </a:xfrm>
          <a:prstGeom prst="rect">
            <a:avLst/>
          </a:prstGeom>
        </p:spPr>
      </p:pic>
      <p:sp>
        <p:nvSpPr>
          <p:cNvPr id="14" name="TextBox 13">
            <a:extLst>
              <a:ext uri="{FF2B5EF4-FFF2-40B4-BE49-F238E27FC236}">
                <a16:creationId xmlns:a16="http://schemas.microsoft.com/office/drawing/2014/main" id="{D26D2411-5E13-804E-9757-D14C8FA6CC4A}"/>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928518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976113" cy="1600438"/>
          </a:xfrm>
          <a:prstGeom prst="rect">
            <a:avLst/>
          </a:prstGeom>
          <a:noFill/>
        </p:spPr>
        <p:txBody>
          <a:bodyPr wrap="square" rtlCol="0">
            <a:spAutoFit/>
          </a:bodyPr>
          <a:lstStyle/>
          <a:p>
            <a:r>
              <a:rPr lang="en-GB" sz="4000" b="1" dirty="0">
                <a:solidFill>
                  <a:srgbClr val="7D2378"/>
                </a:solidFill>
                <a:latin typeface="Futura" panose="020B0602020204020303" pitchFamily="34" charset="-79"/>
                <a:cs typeface="Futura" panose="020B0602020204020303" pitchFamily="34" charset="-79"/>
              </a:rPr>
              <a:t>HOW TO PROTECT YOURSELF </a:t>
            </a:r>
          </a:p>
          <a:p>
            <a:r>
              <a:rPr lang="en-GB" sz="4000" b="1" dirty="0">
                <a:solidFill>
                  <a:srgbClr val="7D2378"/>
                </a:solidFill>
                <a:latin typeface="Futura" panose="020B0602020204020303" pitchFamily="34" charset="-79"/>
                <a:cs typeface="Futura" panose="020B0602020204020303" pitchFamily="34" charset="-79"/>
              </a:rPr>
              <a:t>FROM IDENTITY THEFT</a:t>
            </a:r>
            <a:endParaRPr lang="en-GB" sz="4000" dirty="0">
              <a:solidFill>
                <a:srgbClr val="7D2378"/>
              </a:solidFill>
              <a:latin typeface="Futura Medium" panose="020B0602020204020303" pitchFamily="34" charset="-79"/>
              <a:cs typeface="Futura Medium" panose="020B0602020204020303" pitchFamily="34" charset="-79"/>
            </a:endParaRPr>
          </a:p>
          <a:p>
            <a:endParaRPr lang="en-US" dirty="0"/>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136974" y="1832203"/>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10 TOP TIPS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244593" y="2279074"/>
            <a:ext cx="1681487"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529801" y="1754636"/>
            <a:ext cx="616798" cy="616798"/>
          </a:xfrm>
          <a:prstGeom prst="rect">
            <a:avLst/>
          </a:prstGeom>
        </p:spPr>
      </p:pic>
      <p:sp>
        <p:nvSpPr>
          <p:cNvPr id="8" name="Rectangle 7">
            <a:extLst>
              <a:ext uri="{FF2B5EF4-FFF2-40B4-BE49-F238E27FC236}">
                <a16:creationId xmlns:a16="http://schemas.microsoft.com/office/drawing/2014/main" id="{8023D0A4-560E-5C41-8550-306AB22ABB39}"/>
              </a:ext>
            </a:extLst>
          </p:cNvPr>
          <p:cNvSpPr/>
          <p:nvPr userDrawn="1"/>
        </p:nvSpPr>
        <p:spPr>
          <a:xfrm>
            <a:off x="533400" y="2449001"/>
            <a:ext cx="5562600" cy="3416320"/>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Never share passwords or PINs with others.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 </a:t>
            </a:r>
            <a:r>
              <a:rPr lang="en-GB" dirty="0">
                <a:solidFill>
                  <a:srgbClr val="00303C"/>
                </a:solidFill>
                <a:effectLst/>
                <a:latin typeface="Futura" panose="020B0602020204020303" pitchFamily="34" charset="-79"/>
                <a:cs typeface="Futura" panose="020B0602020204020303" pitchFamily="34" charset="-79"/>
              </a:rPr>
              <a:t>Use strong passwords and PINs – don’t use  </a:t>
            </a:r>
          </a:p>
          <a:p>
            <a:r>
              <a:rPr lang="en-GB" dirty="0">
                <a:solidFill>
                  <a:srgbClr val="00303C"/>
                </a:solidFill>
                <a:effectLst/>
                <a:latin typeface="Futura" panose="020B0602020204020303" pitchFamily="34" charset="-79"/>
                <a:cs typeface="Futura" panose="020B0602020204020303" pitchFamily="34" charset="-79"/>
              </a:rPr>
              <a:t>    family names; include a mix of upper and lower- </a:t>
            </a:r>
          </a:p>
          <a:p>
            <a:r>
              <a:rPr lang="en-GB" dirty="0">
                <a:solidFill>
                  <a:srgbClr val="00303C"/>
                </a:solidFill>
                <a:effectLst/>
                <a:latin typeface="Futura" panose="020B0602020204020303" pitchFamily="34" charset="-79"/>
                <a:cs typeface="Futura" panose="020B0602020204020303" pitchFamily="34" charset="-79"/>
              </a:rPr>
              <a:t>    case letters, numbers and symbols. Aim for a  </a:t>
            </a:r>
          </a:p>
          <a:p>
            <a:r>
              <a:rPr lang="en-GB" dirty="0">
                <a:solidFill>
                  <a:srgbClr val="00303C"/>
                </a:solidFill>
                <a:effectLst/>
                <a:latin typeface="Futura" panose="020B0602020204020303" pitchFamily="34" charset="-79"/>
                <a:cs typeface="Futura" panose="020B0602020204020303" pitchFamily="34" charset="-79"/>
              </a:rPr>
              <a:t>    minimum of 8 characters in a password.</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 </a:t>
            </a:r>
            <a:r>
              <a:rPr lang="en-GB" dirty="0">
                <a:solidFill>
                  <a:srgbClr val="00303C"/>
                </a:solidFill>
                <a:effectLst/>
                <a:latin typeface="Futura" panose="020B0602020204020303" pitchFamily="34" charset="-79"/>
                <a:cs typeface="Futura" panose="020B0602020204020303" pitchFamily="34" charset="-79"/>
              </a:rPr>
              <a:t>Do not use the same password or PIN for more  </a:t>
            </a:r>
          </a:p>
          <a:p>
            <a:r>
              <a:rPr lang="en-GB" dirty="0">
                <a:solidFill>
                  <a:srgbClr val="00303C"/>
                </a:solidFill>
                <a:effectLst/>
                <a:latin typeface="Futura" panose="020B0602020204020303" pitchFamily="34" charset="-79"/>
                <a:cs typeface="Futura" panose="020B0602020204020303" pitchFamily="34" charset="-79"/>
              </a:rPr>
              <a:t>    than one account.</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4. </a:t>
            </a:r>
            <a:r>
              <a:rPr lang="en-GB" dirty="0">
                <a:solidFill>
                  <a:srgbClr val="00303C"/>
                </a:solidFill>
                <a:effectLst/>
                <a:latin typeface="Futura" panose="020B0602020204020303" pitchFamily="34" charset="-79"/>
                <a:cs typeface="Futura" panose="020B0602020204020303" pitchFamily="34" charset="-79"/>
              </a:rPr>
              <a:t>Shred or burn any unwanted financial documents  </a:t>
            </a:r>
          </a:p>
          <a:p>
            <a:r>
              <a:rPr lang="en-GB" dirty="0">
                <a:solidFill>
                  <a:srgbClr val="00303C"/>
                </a:solidFill>
                <a:effectLst/>
                <a:latin typeface="Futura" panose="020B0602020204020303" pitchFamily="34" charset="-79"/>
                <a:cs typeface="Futura" panose="020B0602020204020303" pitchFamily="34" charset="-79"/>
              </a:rPr>
              <a:t>    – do not put them straight into recycling.</a:t>
            </a:r>
          </a:p>
        </p:txBody>
      </p:sp>
      <p:sp>
        <p:nvSpPr>
          <p:cNvPr id="9" name="Rectangle 8">
            <a:extLst>
              <a:ext uri="{FF2B5EF4-FFF2-40B4-BE49-F238E27FC236}">
                <a16:creationId xmlns:a16="http://schemas.microsoft.com/office/drawing/2014/main" id="{27D82104-2C53-F34D-9FBB-4C99A3094BD2}"/>
              </a:ext>
            </a:extLst>
          </p:cNvPr>
          <p:cNvSpPr/>
          <p:nvPr userDrawn="1"/>
        </p:nvSpPr>
        <p:spPr>
          <a:xfrm>
            <a:off x="6324600" y="2449001"/>
            <a:ext cx="5334000" cy="3416320"/>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Make sure your computer has up to date  </a:t>
            </a:r>
          </a:p>
          <a:p>
            <a:r>
              <a:rPr lang="en-GB" dirty="0">
                <a:solidFill>
                  <a:srgbClr val="00303C"/>
                </a:solidFill>
                <a:effectLst/>
                <a:latin typeface="Futura" panose="020B0602020204020303" pitchFamily="34" charset="-79"/>
                <a:cs typeface="Futura" panose="020B0602020204020303" pitchFamily="34" charset="-79"/>
              </a:rPr>
              <a:t>    firewall, anti-virus and anti-spyware programs. </a:t>
            </a:r>
          </a:p>
          <a:p>
            <a:r>
              <a:rPr lang="en-GB" dirty="0">
                <a:solidFill>
                  <a:srgbClr val="00303C"/>
                </a:solidFill>
                <a:effectLst/>
                <a:latin typeface="Futura" panose="020B0602020204020303" pitchFamily="34" charset="-79"/>
                <a:cs typeface="Futura" panose="020B0602020204020303" pitchFamily="34" charset="-79"/>
              </a:rPr>
              <a:t>    Up to 80% of online threats can be removed  </a:t>
            </a:r>
          </a:p>
          <a:p>
            <a:r>
              <a:rPr lang="en-GB" dirty="0">
                <a:solidFill>
                  <a:srgbClr val="00303C"/>
                </a:solidFill>
                <a:effectLst/>
                <a:latin typeface="Futura" panose="020B0602020204020303" pitchFamily="34" charset="-79"/>
                <a:cs typeface="Futura" panose="020B0602020204020303" pitchFamily="34" charset="-79"/>
              </a:rPr>
              <a:t>    by doing this.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6. </a:t>
            </a:r>
            <a:r>
              <a:rPr lang="en-GB" dirty="0">
                <a:solidFill>
                  <a:srgbClr val="00303C"/>
                </a:solidFill>
                <a:effectLst/>
                <a:latin typeface="Futura" panose="020B0602020204020303" pitchFamily="34" charset="-79"/>
                <a:cs typeface="Futura" panose="020B0602020204020303" pitchFamily="34" charset="-79"/>
              </a:rPr>
              <a:t>Try to limit the amount of personal information  </a:t>
            </a:r>
          </a:p>
          <a:p>
            <a:r>
              <a:rPr lang="en-GB" dirty="0">
                <a:solidFill>
                  <a:srgbClr val="00303C"/>
                </a:solidFill>
                <a:effectLst/>
                <a:latin typeface="Futura" panose="020B0602020204020303" pitchFamily="34" charset="-79"/>
                <a:cs typeface="Futura" panose="020B0602020204020303" pitchFamily="34" charset="-79"/>
              </a:rPr>
              <a:t>    that you carry around on a day-to-day basis.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7.</a:t>
            </a:r>
            <a:r>
              <a:rPr lang="en-GB" dirty="0">
                <a:solidFill>
                  <a:srgbClr val="00303C"/>
                </a:solidFill>
                <a:effectLst/>
                <a:latin typeface="Futura" panose="020B0602020204020303" pitchFamily="34" charset="-79"/>
                <a:cs typeface="Futura" panose="020B0602020204020303" pitchFamily="34" charset="-79"/>
              </a:rPr>
              <a:t> Limit the amount of personal information that  </a:t>
            </a:r>
          </a:p>
          <a:p>
            <a:r>
              <a:rPr lang="en-GB" dirty="0">
                <a:solidFill>
                  <a:srgbClr val="00303C"/>
                </a:solidFill>
                <a:effectLst/>
                <a:latin typeface="Futura" panose="020B0602020204020303" pitchFamily="34" charset="-79"/>
                <a:cs typeface="Futura" panose="020B0602020204020303" pitchFamily="34" charset="-79"/>
              </a:rPr>
              <a:t>    you give away on social networking sites.  </a:t>
            </a:r>
          </a:p>
          <a:p>
            <a:r>
              <a:rPr lang="en-GB" dirty="0">
                <a:solidFill>
                  <a:srgbClr val="00303C"/>
                </a:solidFill>
                <a:effectLst/>
                <a:latin typeface="Futura" panose="020B0602020204020303" pitchFamily="34" charset="-79"/>
                <a:cs typeface="Futura" panose="020B0602020204020303" pitchFamily="34" charset="-79"/>
              </a:rPr>
              <a:t>    Remember, your real friends already know  </a:t>
            </a:r>
          </a:p>
          <a:p>
            <a:r>
              <a:rPr lang="en-GB" dirty="0">
                <a:solidFill>
                  <a:srgbClr val="00303C"/>
                </a:solidFill>
                <a:effectLst/>
                <a:latin typeface="Futura" panose="020B0602020204020303" pitchFamily="34" charset="-79"/>
                <a:cs typeface="Futura" panose="020B0602020204020303" pitchFamily="34" charset="-79"/>
              </a:rPr>
              <a:t>    where you live and when your birthday is! </a:t>
            </a:r>
          </a:p>
        </p:txBody>
      </p:sp>
      <p:sp>
        <p:nvSpPr>
          <p:cNvPr id="13" name="TextBox 12">
            <a:extLst>
              <a:ext uri="{FF2B5EF4-FFF2-40B4-BE49-F238E27FC236}">
                <a16:creationId xmlns:a16="http://schemas.microsoft.com/office/drawing/2014/main" id="{F823136D-B6BE-CE4B-9055-5B6BBD73282E}"/>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49252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IS FRAUD?</a:t>
            </a:r>
          </a:p>
        </p:txBody>
      </p:sp>
      <p:cxnSp>
        <p:nvCxnSpPr>
          <p:cNvPr id="25" name="Straight Connector 24">
            <a:extLst>
              <a:ext uri="{FF2B5EF4-FFF2-40B4-BE49-F238E27FC236}">
                <a16:creationId xmlns:a16="http://schemas.microsoft.com/office/drawing/2014/main" id="{F1BB2D84-7D53-854A-9100-2078A528C1AB}"/>
              </a:ext>
            </a:extLst>
          </p:cNvPr>
          <p:cNvCxnSpPr>
            <a:cxnSpLocks/>
            <a:endCxn id="24" idx="2"/>
          </p:cNvCxnSpPr>
          <p:nvPr userDrawn="1"/>
        </p:nvCxnSpPr>
        <p:spPr>
          <a:xfrm>
            <a:off x="1166274" y="937801"/>
            <a:ext cx="2475241" cy="14794"/>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2"/>
          <a:stretch>
            <a:fillRect/>
          </a:stretch>
        </p:blipFill>
        <p:spPr>
          <a:xfrm>
            <a:off x="441857" y="413363"/>
            <a:ext cx="616798" cy="616798"/>
          </a:xfrm>
          <a:prstGeom prst="rect">
            <a:avLst/>
          </a:prstGeom>
        </p:spPr>
      </p:pic>
      <p:sp>
        <p:nvSpPr>
          <p:cNvPr id="13" name="Rectangle 12">
            <a:extLst>
              <a:ext uri="{FF2B5EF4-FFF2-40B4-BE49-F238E27FC236}">
                <a16:creationId xmlns:a16="http://schemas.microsoft.com/office/drawing/2014/main" id="{13E4D94F-3C2B-2D4D-AEED-2DED5F03657E}"/>
              </a:ext>
            </a:extLst>
          </p:cNvPr>
          <p:cNvSpPr/>
          <p:nvPr userDrawn="1"/>
        </p:nvSpPr>
        <p:spPr>
          <a:xfrm>
            <a:off x="441857" y="1174897"/>
            <a:ext cx="5256299"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Fraud involves a person dishonestly and deliberately deceiving a victim for personal gain of property or money. In the UK, the first laws on fraud were set out in the First Statute of Westminster in 1275. So, fraud is not a new offence but methods of committing it have greatly evolved in recent times with the rise of new technology. In particular, the internet has provided increased opportunities for fraudsters to commit crime on a very large scale.  </a:t>
            </a:r>
          </a:p>
        </p:txBody>
      </p:sp>
      <p:sp>
        <p:nvSpPr>
          <p:cNvPr id="15" name="Rectangle 14">
            <a:extLst>
              <a:ext uri="{FF2B5EF4-FFF2-40B4-BE49-F238E27FC236}">
                <a16:creationId xmlns:a16="http://schemas.microsoft.com/office/drawing/2014/main" id="{1B81B783-8310-9649-A39A-BD364723F4C8}"/>
              </a:ext>
            </a:extLst>
          </p:cNvPr>
          <p:cNvSpPr/>
          <p:nvPr userDrawn="1"/>
        </p:nvSpPr>
        <p:spPr>
          <a:xfrm>
            <a:off x="6112044" y="1165384"/>
            <a:ext cx="5256299" cy="369331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Identity theft is one common type of fraud; it is the act of a person illegally obtaining information about someone else. Thieves might try to find out the following types of personal information: full name, maiden name (the original surname of a person if they decided to change it when they got married), address, date of birth, National Insurance number, phone number, email address, passwords, bank details and debit or credit card numbers.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Identity theft is not a new crime; here are some historic examples:</a:t>
            </a:r>
          </a:p>
        </p:txBody>
      </p:sp>
      <p:sp>
        <p:nvSpPr>
          <p:cNvPr id="27" name="TextBox 26">
            <a:extLst>
              <a:ext uri="{FF2B5EF4-FFF2-40B4-BE49-F238E27FC236}">
                <a16:creationId xmlns:a16="http://schemas.microsoft.com/office/drawing/2014/main" id="{2C5CF238-5449-604E-A233-45EC9A99F00E}"/>
              </a:ext>
            </a:extLst>
          </p:cNvPr>
          <p:cNvSpPr txBox="1"/>
          <p:nvPr userDrawn="1"/>
        </p:nvSpPr>
        <p:spPr>
          <a:xfrm>
            <a:off x="6096000" y="600158"/>
            <a:ext cx="5165719"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What is identity theft?</a:t>
            </a:r>
          </a:p>
        </p:txBody>
      </p:sp>
    </p:spTree>
    <p:extLst>
      <p:ext uri="{BB962C8B-B14F-4D97-AF65-F5344CB8AC3E}">
        <p14:creationId xmlns:p14="http://schemas.microsoft.com/office/powerpoint/2010/main" val="3919470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501B5E8D-DF71-3A42-855E-E56E37E44BCB}"/>
              </a:ext>
            </a:extLst>
          </p:cNvPr>
          <p:cNvSpPr txBox="1"/>
          <p:nvPr userDrawn="1"/>
        </p:nvSpPr>
        <p:spPr>
          <a:xfrm>
            <a:off x="6841135" y="1458763"/>
            <a:ext cx="9663889"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SOCIAL MEDIA </a:t>
            </a:r>
          </a:p>
          <a:p>
            <a:r>
              <a:rPr lang="en-US" sz="2400" dirty="0">
                <a:solidFill>
                  <a:srgbClr val="00303C"/>
                </a:solidFill>
                <a:latin typeface="Futura Medium" panose="020B0602020204020303" pitchFamily="34" charset="-79"/>
                <a:cs typeface="Futura Medium" panose="020B0602020204020303" pitchFamily="34" charset="-79"/>
              </a:rPr>
              <a:t>PRIVACY SETTINGS</a:t>
            </a:r>
          </a:p>
        </p:txBody>
      </p:sp>
      <p:cxnSp>
        <p:nvCxnSpPr>
          <p:cNvPr id="15" name="Straight Connector 14">
            <a:extLst>
              <a:ext uri="{FF2B5EF4-FFF2-40B4-BE49-F238E27FC236}">
                <a16:creationId xmlns:a16="http://schemas.microsoft.com/office/drawing/2014/main" id="{D84FE0EF-963A-714E-A013-76ADE7CF4F76}"/>
              </a:ext>
            </a:extLst>
          </p:cNvPr>
          <p:cNvCxnSpPr>
            <a:cxnSpLocks/>
          </p:cNvCxnSpPr>
          <p:nvPr userDrawn="1"/>
        </p:nvCxnSpPr>
        <p:spPr>
          <a:xfrm>
            <a:off x="6958379" y="2289760"/>
            <a:ext cx="272101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6" name="Picture 15">
            <a:extLst>
              <a:ext uri="{FF2B5EF4-FFF2-40B4-BE49-F238E27FC236}">
                <a16:creationId xmlns:a16="http://schemas.microsoft.com/office/drawing/2014/main" id="{B8C63E4D-79AC-004D-A716-D88CC93F2BD1}"/>
              </a:ext>
            </a:extLst>
          </p:cNvPr>
          <p:cNvPicPr>
            <a:picLocks noChangeAspect="1"/>
          </p:cNvPicPr>
          <p:nvPr userDrawn="1"/>
        </p:nvPicPr>
        <p:blipFill>
          <a:blip r:embed="rId2"/>
          <a:stretch>
            <a:fillRect/>
          </a:stretch>
        </p:blipFill>
        <p:spPr>
          <a:xfrm>
            <a:off x="6224337" y="1565862"/>
            <a:ext cx="616798" cy="616798"/>
          </a:xfrm>
          <a:prstGeom prst="rect">
            <a:avLst/>
          </a:prstGeom>
        </p:spPr>
      </p:pic>
      <p:sp>
        <p:nvSpPr>
          <p:cNvPr id="11" name="Rectangle 10">
            <a:extLst>
              <a:ext uri="{FF2B5EF4-FFF2-40B4-BE49-F238E27FC236}">
                <a16:creationId xmlns:a16="http://schemas.microsoft.com/office/drawing/2014/main" id="{E7344478-1695-3A49-A698-7A3AAD3C1E68}"/>
              </a:ext>
            </a:extLst>
          </p:cNvPr>
          <p:cNvSpPr/>
          <p:nvPr userDrawn="1"/>
        </p:nvSpPr>
        <p:spPr>
          <a:xfrm>
            <a:off x="6224337" y="2508501"/>
            <a:ext cx="5380521" cy="258532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Social media use is on the increase in the UK (66% of the population was active on some form of social media in 2020). Users commonly post their full name, home town and date of birth on social media and that’s an awful lot of personal information that could be accessed by fraudsters! Social media allows users to control their privacy settings to limit who can see what is being posted. </a:t>
            </a:r>
          </a:p>
          <a:p>
            <a:r>
              <a:rPr lang="en-GB" dirty="0">
                <a:solidFill>
                  <a:srgbClr val="00303C"/>
                </a:solidFill>
                <a:effectLst/>
                <a:latin typeface="Futura" panose="020B0602020204020303" pitchFamily="34" charset="-79"/>
                <a:cs typeface="Futura" panose="020B0602020204020303" pitchFamily="34" charset="-79"/>
              </a:rPr>
              <a:t>Have you checked your settings recently? </a:t>
            </a:r>
          </a:p>
        </p:txBody>
      </p:sp>
      <p:sp>
        <p:nvSpPr>
          <p:cNvPr id="17" name="Rectangle 16">
            <a:extLst>
              <a:ext uri="{FF2B5EF4-FFF2-40B4-BE49-F238E27FC236}">
                <a16:creationId xmlns:a16="http://schemas.microsoft.com/office/drawing/2014/main" id="{2006C61C-4547-B148-B798-7EBE31AACCAF}"/>
              </a:ext>
            </a:extLst>
          </p:cNvPr>
          <p:cNvSpPr/>
          <p:nvPr userDrawn="1"/>
        </p:nvSpPr>
        <p:spPr>
          <a:xfrm>
            <a:off x="410677" y="438071"/>
            <a:ext cx="5306729" cy="535531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    Be alert – think what information about you     </a:t>
            </a:r>
          </a:p>
          <a:p>
            <a:r>
              <a:rPr lang="en-GB" dirty="0">
                <a:solidFill>
                  <a:srgbClr val="00303C"/>
                </a:solidFill>
                <a:effectLst/>
                <a:latin typeface="Futura" panose="020B0602020204020303" pitchFamily="34" charset="-79"/>
                <a:cs typeface="Futura" panose="020B0602020204020303" pitchFamily="34" charset="-79"/>
              </a:rPr>
              <a:t>    can be gained by pictures of your first car,    </a:t>
            </a:r>
          </a:p>
          <a:p>
            <a:r>
              <a:rPr lang="en-GB" dirty="0">
                <a:solidFill>
                  <a:srgbClr val="00303C"/>
                </a:solidFill>
                <a:effectLst/>
                <a:latin typeface="Futura" panose="020B0602020204020303" pitchFamily="34" charset="-79"/>
                <a:cs typeface="Futura" panose="020B0602020204020303" pitchFamily="34" charset="-79"/>
              </a:rPr>
              <a:t>    new driving licence or when you are  </a:t>
            </a:r>
          </a:p>
          <a:p>
            <a:r>
              <a:rPr lang="en-GB" dirty="0">
                <a:solidFill>
                  <a:srgbClr val="00303C"/>
                </a:solidFill>
                <a:effectLst/>
                <a:latin typeface="Futura" panose="020B0602020204020303" pitchFamily="34" charset="-79"/>
                <a:cs typeface="Futura" panose="020B0602020204020303" pitchFamily="34" charset="-79"/>
              </a:rPr>
              <a:t>    holidaying away from home.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8.</a:t>
            </a:r>
            <a:r>
              <a:rPr lang="en-GB" dirty="0">
                <a:solidFill>
                  <a:srgbClr val="00303C"/>
                </a:solidFill>
                <a:effectLst/>
                <a:latin typeface="Futura" panose="020B0602020204020303" pitchFamily="34" charset="-79"/>
                <a:cs typeface="Futura" panose="020B0602020204020303" pitchFamily="34" charset="-79"/>
              </a:rPr>
              <a:t> Make use of any security settings offered by   </a:t>
            </a:r>
          </a:p>
          <a:p>
            <a:r>
              <a:rPr lang="en-GB" dirty="0">
                <a:solidFill>
                  <a:srgbClr val="00303C"/>
                </a:solidFill>
                <a:effectLst/>
                <a:latin typeface="Futura" panose="020B0602020204020303" pitchFamily="34" charset="-79"/>
                <a:cs typeface="Futura" panose="020B0602020204020303" pitchFamily="34" charset="-79"/>
              </a:rPr>
              <a:t>    social media platforms and mobiles. Examples  </a:t>
            </a:r>
          </a:p>
          <a:p>
            <a:r>
              <a:rPr lang="en-GB" dirty="0">
                <a:solidFill>
                  <a:srgbClr val="00303C"/>
                </a:solidFill>
                <a:effectLst/>
                <a:latin typeface="Futura" panose="020B0602020204020303" pitchFamily="34" charset="-79"/>
                <a:cs typeface="Futura" panose="020B0602020204020303" pitchFamily="34" charset="-79"/>
              </a:rPr>
              <a:t>    of these include privacy settings, captcha  </a:t>
            </a:r>
          </a:p>
          <a:p>
            <a:r>
              <a:rPr lang="en-GB" dirty="0">
                <a:solidFill>
                  <a:srgbClr val="00303C"/>
                </a:solidFill>
                <a:effectLst/>
                <a:latin typeface="Futura" panose="020B0602020204020303" pitchFamily="34" charset="-79"/>
                <a:cs typeface="Futura" panose="020B0602020204020303" pitchFamily="34" charset="-79"/>
              </a:rPr>
              <a:t>    puzzles and warning pages informing you that  </a:t>
            </a:r>
          </a:p>
          <a:p>
            <a:r>
              <a:rPr lang="en-GB" dirty="0">
                <a:solidFill>
                  <a:srgbClr val="00303C"/>
                </a:solidFill>
                <a:effectLst/>
                <a:latin typeface="Futura" panose="020B0602020204020303" pitchFamily="34" charset="-79"/>
                <a:cs typeface="Futura" panose="020B0602020204020303" pitchFamily="34" charset="-79"/>
              </a:rPr>
              <a:t>    you are being redirected offsite.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9. </a:t>
            </a:r>
            <a:r>
              <a:rPr lang="en-GB" dirty="0">
                <a:solidFill>
                  <a:srgbClr val="00303C"/>
                </a:solidFill>
                <a:effectLst/>
                <a:latin typeface="Futura" panose="020B0602020204020303" pitchFamily="34" charset="-79"/>
                <a:cs typeface="Futura" panose="020B0602020204020303" pitchFamily="34" charset="-79"/>
              </a:rPr>
              <a:t>Only accept online friend requests from  </a:t>
            </a:r>
          </a:p>
          <a:p>
            <a:r>
              <a:rPr lang="en-GB" dirty="0">
                <a:solidFill>
                  <a:srgbClr val="00303C"/>
                </a:solidFill>
                <a:effectLst/>
                <a:latin typeface="Futura" panose="020B0602020204020303" pitchFamily="34" charset="-79"/>
                <a:cs typeface="Futura" panose="020B0602020204020303" pitchFamily="34" charset="-79"/>
              </a:rPr>
              <a:t>    people who are familiar.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10.</a:t>
            </a:r>
            <a:r>
              <a:rPr lang="en-GB" dirty="0">
                <a:solidFill>
                  <a:srgbClr val="00303C"/>
                </a:solidFill>
                <a:effectLst/>
                <a:latin typeface="Futura" panose="020B0602020204020303" pitchFamily="34" charset="-79"/>
                <a:cs typeface="Futura" panose="020B0602020204020303" pitchFamily="34" charset="-79"/>
              </a:rPr>
              <a:t> Always review your bank account statements  </a:t>
            </a:r>
          </a:p>
          <a:p>
            <a:r>
              <a:rPr lang="en-GB" dirty="0">
                <a:solidFill>
                  <a:srgbClr val="00303C"/>
                </a:solidFill>
                <a:effectLst/>
                <a:latin typeface="Futura" panose="020B0602020204020303" pitchFamily="34" charset="-79"/>
                <a:cs typeface="Futura" panose="020B0602020204020303" pitchFamily="34" charset="-79"/>
              </a:rPr>
              <a:t>    (and credit card statements when you get  </a:t>
            </a:r>
          </a:p>
          <a:p>
            <a:r>
              <a:rPr lang="en-GB" dirty="0">
                <a:solidFill>
                  <a:srgbClr val="00303C"/>
                </a:solidFill>
                <a:effectLst/>
                <a:latin typeface="Futura" panose="020B0602020204020303" pitchFamily="34" charset="-79"/>
                <a:cs typeface="Futura" panose="020B0602020204020303" pitchFamily="34" charset="-79"/>
              </a:rPr>
              <a:t>    one). You should promptly compare receipts  </a:t>
            </a:r>
          </a:p>
          <a:p>
            <a:r>
              <a:rPr lang="en-GB" dirty="0">
                <a:solidFill>
                  <a:srgbClr val="00303C"/>
                </a:solidFill>
                <a:effectLst/>
                <a:latin typeface="Futura" panose="020B0602020204020303" pitchFamily="34" charset="-79"/>
                <a:cs typeface="Futura" panose="020B0602020204020303" pitchFamily="34" charset="-79"/>
              </a:rPr>
              <a:t>    with account statements, whether it is on  </a:t>
            </a:r>
          </a:p>
          <a:p>
            <a:r>
              <a:rPr lang="en-GB" dirty="0">
                <a:solidFill>
                  <a:srgbClr val="00303C"/>
                </a:solidFill>
                <a:effectLst/>
                <a:latin typeface="Futura" panose="020B0602020204020303" pitchFamily="34" charset="-79"/>
                <a:cs typeface="Futura" panose="020B0602020204020303" pitchFamily="34" charset="-79"/>
              </a:rPr>
              <a:t>    paper, mobile or online. Watch for</a:t>
            </a:r>
          </a:p>
        </p:txBody>
      </p:sp>
      <p:sp>
        <p:nvSpPr>
          <p:cNvPr id="18" name="Rectangle 17">
            <a:extLst>
              <a:ext uri="{FF2B5EF4-FFF2-40B4-BE49-F238E27FC236}">
                <a16:creationId xmlns:a16="http://schemas.microsoft.com/office/drawing/2014/main" id="{A285057D-E73D-BF49-9B74-7A5874130E25}"/>
              </a:ext>
            </a:extLst>
          </p:cNvPr>
          <p:cNvSpPr/>
          <p:nvPr userDrawn="1"/>
        </p:nvSpPr>
        <p:spPr>
          <a:xfrm>
            <a:off x="6224337" y="438071"/>
            <a:ext cx="5210475" cy="92333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transactions you don’t recognise, especially very small amounts – these could be the sign that someone has your details.</a:t>
            </a:r>
            <a:endParaRPr lang="en-US" dirty="0">
              <a:solidFill>
                <a:srgbClr val="00303C"/>
              </a:solidFill>
            </a:endParaRPr>
          </a:p>
        </p:txBody>
      </p:sp>
      <p:sp>
        <p:nvSpPr>
          <p:cNvPr id="13" name="TextBox 12">
            <a:extLst>
              <a:ext uri="{FF2B5EF4-FFF2-40B4-BE49-F238E27FC236}">
                <a16:creationId xmlns:a16="http://schemas.microsoft.com/office/drawing/2014/main" id="{F5BED20C-C0B7-2A4E-8F84-B74D178F8694}"/>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636501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2"/>
          <a:stretch>
            <a:fillRect/>
          </a:stretch>
        </p:blipFill>
        <p:spPr>
          <a:xfrm rot="5400000" flipV="1">
            <a:off x="3073139" y="3335487"/>
            <a:ext cx="617622" cy="102937"/>
          </a:xfrm>
          <a:prstGeom prst="rect">
            <a:avLst/>
          </a:prstGeom>
        </p:spPr>
      </p:pic>
      <p:pic>
        <p:nvPicPr>
          <p:cNvPr id="9" name="Picture 8">
            <a:extLst>
              <a:ext uri="{FF2B5EF4-FFF2-40B4-BE49-F238E27FC236}">
                <a16:creationId xmlns:a16="http://schemas.microsoft.com/office/drawing/2014/main" id="{70C28C9F-C426-8743-BF33-69A062B15827}"/>
              </a:ext>
            </a:extLst>
          </p:cNvPr>
          <p:cNvPicPr>
            <a:picLocks noChangeAspect="1"/>
          </p:cNvPicPr>
          <p:nvPr userDrawn="1"/>
        </p:nvPicPr>
        <p:blipFill>
          <a:blip r:embed="rId3"/>
          <a:stretch>
            <a:fillRect/>
          </a:stretch>
        </p:blipFill>
        <p:spPr>
          <a:xfrm rot="5400000">
            <a:off x="3109514" y="-752418"/>
            <a:ext cx="5972971" cy="7691223"/>
          </a:xfrm>
          <a:prstGeom prst="rect">
            <a:avLst/>
          </a:prstGeom>
        </p:spPr>
      </p:pic>
      <p:sp>
        <p:nvSpPr>
          <p:cNvPr id="17" name="TextBox 16">
            <a:extLst>
              <a:ext uri="{FF2B5EF4-FFF2-40B4-BE49-F238E27FC236}">
                <a16:creationId xmlns:a16="http://schemas.microsoft.com/office/drawing/2014/main" id="{AE3D70CF-8E7F-234B-8CD2-28BAAEEE318A}"/>
              </a:ext>
            </a:extLst>
          </p:cNvPr>
          <p:cNvSpPr txBox="1"/>
          <p:nvPr userDrawn="1"/>
        </p:nvSpPr>
        <p:spPr>
          <a:xfrm>
            <a:off x="3551582" y="917193"/>
            <a:ext cx="4601818" cy="523220"/>
          </a:xfrm>
          <a:prstGeom prst="rect">
            <a:avLst/>
          </a:prstGeom>
          <a:noFill/>
        </p:spPr>
        <p:txBody>
          <a:bodyPr wrap="square" rtlCol="0">
            <a:spAutoFit/>
          </a:bodyPr>
          <a:lstStyle/>
          <a:p>
            <a:r>
              <a:rPr lang="en-US" sz="2800" dirty="0">
                <a:solidFill>
                  <a:srgbClr val="213F85"/>
                </a:solidFill>
                <a:latin typeface="Futura Medium" panose="020B0602020204020303" pitchFamily="34" charset="-79"/>
                <a:cs typeface="Futura Medium" panose="020B0602020204020303" pitchFamily="34" charset="-79"/>
              </a:rPr>
              <a:t>QUESTIONS</a:t>
            </a:r>
          </a:p>
        </p:txBody>
      </p:sp>
      <p:cxnSp>
        <p:nvCxnSpPr>
          <p:cNvPr id="19" name="Straight Connector 18">
            <a:extLst>
              <a:ext uri="{FF2B5EF4-FFF2-40B4-BE49-F238E27FC236}">
                <a16:creationId xmlns:a16="http://schemas.microsoft.com/office/drawing/2014/main" id="{DBD56574-254A-8141-93FA-128C0CD90921}"/>
              </a:ext>
            </a:extLst>
          </p:cNvPr>
          <p:cNvCxnSpPr>
            <a:cxnSpLocks/>
          </p:cNvCxnSpPr>
          <p:nvPr userDrawn="1"/>
        </p:nvCxnSpPr>
        <p:spPr>
          <a:xfrm>
            <a:off x="3645908" y="1430753"/>
            <a:ext cx="211481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EDF61D-809A-C146-BB7C-7C9F21C624F0}"/>
              </a:ext>
            </a:extLst>
          </p:cNvPr>
          <p:cNvPicPr>
            <a:picLocks noChangeAspect="1"/>
          </p:cNvPicPr>
          <p:nvPr userDrawn="1"/>
        </p:nvPicPr>
        <p:blipFill>
          <a:blip r:embed="rId4"/>
          <a:stretch>
            <a:fillRect/>
          </a:stretch>
        </p:blipFill>
        <p:spPr>
          <a:xfrm>
            <a:off x="2135169" y="917193"/>
            <a:ext cx="1298250" cy="1298250"/>
          </a:xfrm>
          <a:prstGeom prst="rect">
            <a:avLst/>
          </a:prstGeom>
        </p:spPr>
      </p:pic>
      <p:sp>
        <p:nvSpPr>
          <p:cNvPr id="2" name="Rectangle 1">
            <a:extLst>
              <a:ext uri="{FF2B5EF4-FFF2-40B4-BE49-F238E27FC236}">
                <a16:creationId xmlns:a16="http://schemas.microsoft.com/office/drawing/2014/main" id="{8995A7DB-B2C7-FA44-B391-0EE2CCAA7AD2}"/>
              </a:ext>
            </a:extLst>
          </p:cNvPr>
          <p:cNvSpPr/>
          <p:nvPr userDrawn="1"/>
        </p:nvSpPr>
        <p:spPr>
          <a:xfrm>
            <a:off x="3548638" y="1585149"/>
            <a:ext cx="5306604" cy="3139321"/>
          </a:xfrm>
          <a:prstGeom prst="rect">
            <a:avLst/>
          </a:prstGeom>
        </p:spPr>
        <p:txBody>
          <a:bodyPr wrap="square">
            <a:spAutoFit/>
          </a:bodyPr>
          <a:lstStyle/>
          <a:p>
            <a:r>
              <a:rPr lang="en-GB" dirty="0">
                <a:solidFill>
                  <a:srgbClr val="213F85"/>
                </a:solidFill>
                <a:effectLst/>
                <a:latin typeface="Futura" panose="020B0602020204020303" pitchFamily="34" charset="-79"/>
                <a:cs typeface="Futura" panose="020B0602020204020303" pitchFamily="34" charset="-79"/>
              </a:rPr>
              <a:t>Read the 10 ways to protect yourself from identity theft and answer these questions:</a:t>
            </a:r>
          </a:p>
          <a:p>
            <a:r>
              <a:rPr lang="en-GB" dirty="0">
                <a:solidFill>
                  <a:srgbClr val="213F85"/>
                </a:solidFill>
                <a:effectLst/>
                <a:latin typeface="Futura" panose="020B0602020204020303" pitchFamily="34" charset="-79"/>
                <a:cs typeface="Futura" panose="020B0602020204020303" pitchFamily="34" charset="-79"/>
              </a:rPr>
              <a:t> </a:t>
            </a:r>
          </a:p>
          <a:p>
            <a:r>
              <a:rPr lang="en-GB" dirty="0">
                <a:solidFill>
                  <a:srgbClr val="213F85"/>
                </a:solidFill>
                <a:effectLst/>
                <a:latin typeface="Futura" panose="020B0602020204020303" pitchFamily="34" charset="-79"/>
                <a:cs typeface="Futura" panose="020B0602020204020303" pitchFamily="34" charset="-79"/>
              </a:rPr>
              <a:t>• Which do you think are the three most  </a:t>
            </a:r>
          </a:p>
          <a:p>
            <a:r>
              <a:rPr lang="en-GB" dirty="0">
                <a:solidFill>
                  <a:srgbClr val="213F85"/>
                </a:solidFill>
                <a:effectLst/>
                <a:latin typeface="Futura" panose="020B0602020204020303" pitchFamily="34" charset="-79"/>
                <a:cs typeface="Futura" panose="020B0602020204020303" pitchFamily="34" charset="-79"/>
              </a:rPr>
              <a:t>    effective ways to protect your information?</a:t>
            </a:r>
          </a:p>
          <a:p>
            <a:endParaRPr lang="en-GB" dirty="0">
              <a:solidFill>
                <a:srgbClr val="213F85"/>
              </a:solidFill>
              <a:effectLst/>
              <a:latin typeface="Futura" panose="020B0602020204020303" pitchFamily="34" charset="-79"/>
              <a:cs typeface="Futura" panose="020B0602020204020303" pitchFamily="34" charset="-79"/>
            </a:endParaRPr>
          </a:p>
          <a:p>
            <a:r>
              <a:rPr lang="en-GB" dirty="0">
                <a:solidFill>
                  <a:srgbClr val="213F85"/>
                </a:solidFill>
                <a:effectLst/>
                <a:latin typeface="Futura" panose="020B0602020204020303" pitchFamily="34" charset="-79"/>
                <a:cs typeface="Futura" panose="020B0602020204020303" pitchFamily="34" charset="-79"/>
              </a:rPr>
              <a:t>• Compare your top three to your friends </a:t>
            </a:r>
            <a:br>
              <a:rPr lang="en-GB" dirty="0">
                <a:solidFill>
                  <a:srgbClr val="213F85"/>
                </a:solidFill>
                <a:effectLst/>
                <a:latin typeface="Futura" panose="020B0602020204020303" pitchFamily="34" charset="-79"/>
                <a:cs typeface="Futura" panose="020B0602020204020303" pitchFamily="34" charset="-79"/>
              </a:rPr>
            </a:br>
            <a:r>
              <a:rPr lang="en-GB" dirty="0">
                <a:solidFill>
                  <a:srgbClr val="213F85"/>
                </a:solidFill>
                <a:effectLst/>
                <a:latin typeface="Futura" panose="020B0602020204020303" pitchFamily="34" charset="-79"/>
                <a:cs typeface="Futura" panose="020B0602020204020303" pitchFamily="34" charset="-79"/>
              </a:rPr>
              <a:t>    or classmates – do you agree or not?</a:t>
            </a:r>
          </a:p>
          <a:p>
            <a:endParaRPr lang="en-GB" dirty="0">
              <a:solidFill>
                <a:srgbClr val="213F85"/>
              </a:solidFill>
              <a:effectLst/>
              <a:latin typeface="Futura" panose="020B0602020204020303" pitchFamily="34" charset="-79"/>
              <a:cs typeface="Futura" panose="020B0602020204020303" pitchFamily="34" charset="-79"/>
            </a:endParaRPr>
          </a:p>
          <a:p>
            <a:r>
              <a:rPr lang="en-GB" dirty="0">
                <a:solidFill>
                  <a:srgbClr val="213F85"/>
                </a:solidFill>
                <a:effectLst/>
                <a:latin typeface="Futura" panose="020B0602020204020303" pitchFamily="34" charset="-79"/>
                <a:cs typeface="Futura" panose="020B0602020204020303" pitchFamily="34" charset="-79"/>
              </a:rPr>
              <a:t>• If you had to choose one of these to act </a:t>
            </a:r>
            <a:br>
              <a:rPr lang="en-GB" dirty="0">
                <a:solidFill>
                  <a:srgbClr val="213F85"/>
                </a:solidFill>
                <a:effectLst/>
                <a:latin typeface="Futura" panose="020B0602020204020303" pitchFamily="34" charset="-79"/>
                <a:cs typeface="Futura" panose="020B0602020204020303" pitchFamily="34" charset="-79"/>
              </a:rPr>
            </a:br>
            <a:r>
              <a:rPr lang="en-GB" dirty="0">
                <a:solidFill>
                  <a:srgbClr val="213F85"/>
                </a:solidFill>
                <a:effectLst/>
                <a:latin typeface="Futura" panose="020B0602020204020303" pitchFamily="34" charset="-79"/>
                <a:cs typeface="Futura" panose="020B0602020204020303" pitchFamily="34" charset="-79"/>
              </a:rPr>
              <a:t>    on tonight, which one would it be?</a:t>
            </a:r>
          </a:p>
        </p:txBody>
      </p:sp>
      <p:sp>
        <p:nvSpPr>
          <p:cNvPr id="14" name="TextBox 13">
            <a:extLst>
              <a:ext uri="{FF2B5EF4-FFF2-40B4-BE49-F238E27FC236}">
                <a16:creationId xmlns:a16="http://schemas.microsoft.com/office/drawing/2014/main" id="{015695F2-ACEB-D842-B603-9C65CFC907AE}"/>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1482606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Tree>
    <p:extLst>
      <p:ext uri="{BB962C8B-B14F-4D97-AF65-F5344CB8AC3E}">
        <p14:creationId xmlns:p14="http://schemas.microsoft.com/office/powerpoint/2010/main" val="365764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PASSWORD TOP TIPS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3038649"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9" name="Rectangle 8">
            <a:extLst>
              <a:ext uri="{FF2B5EF4-FFF2-40B4-BE49-F238E27FC236}">
                <a16:creationId xmlns:a16="http://schemas.microsoft.com/office/drawing/2014/main" id="{27D82104-2C53-F34D-9FBB-4C99A3094BD2}"/>
              </a:ext>
            </a:extLst>
          </p:cNvPr>
          <p:cNvSpPr/>
          <p:nvPr userDrawn="1"/>
        </p:nvSpPr>
        <p:spPr>
          <a:xfrm>
            <a:off x="6095999" y="1053338"/>
            <a:ext cx="5771950"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    unsecured Wi-Fi connections, like at the airport or     </a:t>
            </a:r>
          </a:p>
          <a:p>
            <a:r>
              <a:rPr lang="en-GB" dirty="0">
                <a:solidFill>
                  <a:srgbClr val="00303C"/>
                </a:solidFill>
                <a:effectLst/>
                <a:latin typeface="Futura" panose="020B0602020204020303" pitchFamily="34" charset="-79"/>
                <a:cs typeface="Futura" panose="020B0602020204020303" pitchFamily="34" charset="-79"/>
              </a:rPr>
              <a:t>    coffee shop. Hackers can intercept passwords    </a:t>
            </a:r>
          </a:p>
          <a:p>
            <a:r>
              <a:rPr lang="en-GB" dirty="0">
                <a:solidFill>
                  <a:srgbClr val="00303C"/>
                </a:solidFill>
                <a:effectLst/>
                <a:latin typeface="Futura" panose="020B0602020204020303" pitchFamily="34" charset="-79"/>
                <a:cs typeface="Futura" panose="020B0602020204020303" pitchFamily="34" charset="-79"/>
              </a:rPr>
              <a:t>    and data over this unsecure connection.</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6.</a:t>
            </a:r>
            <a:r>
              <a:rPr lang="en-GB" dirty="0">
                <a:solidFill>
                  <a:srgbClr val="00303C"/>
                </a:solidFill>
                <a:effectLst/>
                <a:latin typeface="Futura" panose="020B0602020204020303" pitchFamily="34" charset="-79"/>
                <a:cs typeface="Futura" panose="020B0602020204020303" pitchFamily="34" charset="-79"/>
              </a:rPr>
              <a:t> Consider using a password manager (sometimes  </a:t>
            </a:r>
          </a:p>
          <a:p>
            <a:r>
              <a:rPr lang="en-GB" dirty="0">
                <a:solidFill>
                  <a:srgbClr val="00303C"/>
                </a:solidFill>
                <a:effectLst/>
                <a:latin typeface="Futura" panose="020B0602020204020303" pitchFamily="34" charset="-79"/>
                <a:cs typeface="Futura" panose="020B0602020204020303" pitchFamily="34" charset="-79"/>
              </a:rPr>
              <a:t>    called a password safe or vault). This is typically  </a:t>
            </a:r>
          </a:p>
          <a:p>
            <a:r>
              <a:rPr lang="en-GB" dirty="0">
                <a:solidFill>
                  <a:srgbClr val="00303C"/>
                </a:solidFill>
                <a:effectLst/>
                <a:latin typeface="Futura" panose="020B0602020204020303" pitchFamily="34" charset="-79"/>
                <a:cs typeface="Futura" panose="020B0602020204020303" pitchFamily="34" charset="-79"/>
              </a:rPr>
              <a:t>    a software application or a hardware device that    </a:t>
            </a:r>
          </a:p>
          <a:p>
            <a:r>
              <a:rPr lang="en-GB" dirty="0">
                <a:solidFill>
                  <a:srgbClr val="00303C"/>
                </a:solidFill>
                <a:effectLst/>
                <a:latin typeface="Futura" panose="020B0602020204020303" pitchFamily="34" charset="-79"/>
                <a:cs typeface="Futura" panose="020B0602020204020303" pitchFamily="34" charset="-79"/>
              </a:rPr>
              <a:t>    is used to store and manage a person’s passwords.  </a:t>
            </a:r>
          </a:p>
          <a:p>
            <a:r>
              <a:rPr lang="en-GB" dirty="0">
                <a:solidFill>
                  <a:srgbClr val="00303C"/>
                </a:solidFill>
                <a:effectLst/>
                <a:latin typeface="Futura" panose="020B0602020204020303" pitchFamily="34" charset="-79"/>
                <a:cs typeface="Futura" panose="020B0602020204020303" pitchFamily="34" charset="-79"/>
              </a:rPr>
              <a:t>    Typically, all stored passwords are encrypted,  </a:t>
            </a:r>
          </a:p>
          <a:p>
            <a:r>
              <a:rPr lang="en-GB" dirty="0">
                <a:solidFill>
                  <a:srgbClr val="00303C"/>
                </a:solidFill>
                <a:effectLst/>
                <a:latin typeface="Futura" panose="020B0602020204020303" pitchFamily="34" charset="-79"/>
                <a:cs typeface="Futura" panose="020B0602020204020303" pitchFamily="34" charset="-79"/>
              </a:rPr>
              <a:t>    requiring the user to create a master password to  </a:t>
            </a:r>
          </a:p>
          <a:p>
            <a:r>
              <a:rPr lang="en-GB" dirty="0">
                <a:solidFill>
                  <a:srgbClr val="00303C"/>
                </a:solidFill>
                <a:effectLst/>
                <a:latin typeface="Futura" panose="020B0602020204020303" pitchFamily="34" charset="-79"/>
                <a:cs typeface="Futura" panose="020B0602020204020303" pitchFamily="34" charset="-79"/>
              </a:rPr>
              <a:t>    access all managed passwords. There are a  </a:t>
            </a:r>
          </a:p>
          <a:p>
            <a:r>
              <a:rPr lang="en-GB" dirty="0">
                <a:solidFill>
                  <a:srgbClr val="00303C"/>
                </a:solidFill>
                <a:effectLst/>
                <a:latin typeface="Futura" panose="020B0602020204020303" pitchFamily="34" charset="-79"/>
                <a:cs typeface="Futura" panose="020B0602020204020303" pitchFamily="34" charset="-79"/>
              </a:rPr>
              <a:t>    number of password managers available for your  </a:t>
            </a:r>
          </a:p>
          <a:p>
            <a:r>
              <a:rPr lang="en-GB" dirty="0">
                <a:solidFill>
                  <a:srgbClr val="00303C"/>
                </a:solidFill>
                <a:effectLst/>
                <a:latin typeface="Futura" panose="020B0602020204020303" pitchFamily="34" charset="-79"/>
                <a:cs typeface="Futura" panose="020B0602020204020303" pitchFamily="34" charset="-79"/>
              </a:rPr>
              <a:t>    use - some paid for, some free of charge.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7. </a:t>
            </a:r>
            <a:r>
              <a:rPr lang="en-GB" dirty="0">
                <a:solidFill>
                  <a:srgbClr val="00303C"/>
                </a:solidFill>
                <a:effectLst/>
                <a:latin typeface="Futura" panose="020B0602020204020303" pitchFamily="34" charset="-79"/>
                <a:cs typeface="Futura" panose="020B0602020204020303" pitchFamily="34" charset="-79"/>
              </a:rPr>
              <a:t>Be careful not to enter passwords over “open”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Wi-Fi networks. These networks are much more    </a:t>
            </a:r>
          </a:p>
          <a:p>
            <a:r>
              <a:rPr lang="en-GB" dirty="0">
                <a:solidFill>
                  <a:srgbClr val="00303C"/>
                </a:solidFill>
                <a:effectLst/>
                <a:latin typeface="Futura" panose="020B0602020204020303" pitchFamily="34" charset="-79"/>
                <a:cs typeface="Futura" panose="020B0602020204020303" pitchFamily="34" charset="-79"/>
              </a:rPr>
              <a:t>    susceptible to hacking attacks.</a:t>
            </a:r>
          </a:p>
        </p:txBody>
      </p:sp>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3" name="Rectangle 2">
            <a:extLst>
              <a:ext uri="{FF2B5EF4-FFF2-40B4-BE49-F238E27FC236}">
                <a16:creationId xmlns:a16="http://schemas.microsoft.com/office/drawing/2014/main" id="{4CCBDC9A-E10C-5D47-A7DC-BB173C0E9C70}"/>
              </a:ext>
            </a:extLst>
          </p:cNvPr>
          <p:cNvSpPr/>
          <p:nvPr userDrawn="1"/>
        </p:nvSpPr>
        <p:spPr>
          <a:xfrm>
            <a:off x="472049" y="1053338"/>
            <a:ext cx="5524490" cy="5078313"/>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Look again at numbers 1-3 in the “how</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to protect yourself from identity theft” list.</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Do not use the name of your pet, family  </a:t>
            </a:r>
          </a:p>
          <a:p>
            <a:r>
              <a:rPr lang="en-GB" dirty="0">
                <a:solidFill>
                  <a:srgbClr val="00303C"/>
                </a:solidFill>
                <a:effectLst/>
                <a:latin typeface="Futura" panose="020B0602020204020303" pitchFamily="34" charset="-79"/>
                <a:cs typeface="Futura" panose="020B0602020204020303" pitchFamily="34" charset="-79"/>
              </a:rPr>
              <a:t>    member, school, favourite team, or anything </a:t>
            </a:r>
          </a:p>
          <a:p>
            <a:r>
              <a:rPr lang="en-GB" dirty="0">
                <a:solidFill>
                  <a:srgbClr val="00303C"/>
                </a:solidFill>
                <a:effectLst/>
                <a:latin typeface="Futura" panose="020B0602020204020303" pitchFamily="34" charset="-79"/>
                <a:cs typeface="Futura" panose="020B0602020204020303" pitchFamily="34" charset="-79"/>
              </a:rPr>
              <a:t>    that somebody could easily guess.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Always log off if you leave your device and  </a:t>
            </a:r>
          </a:p>
          <a:p>
            <a:r>
              <a:rPr lang="en-GB" dirty="0">
                <a:solidFill>
                  <a:srgbClr val="00303C"/>
                </a:solidFill>
                <a:effectLst/>
                <a:latin typeface="Futura" panose="020B0602020204020303" pitchFamily="34" charset="-79"/>
                <a:cs typeface="Futura" panose="020B0602020204020303" pitchFamily="34" charset="-79"/>
              </a:rPr>
              <a:t>    anyone is around. It only takes a moment for  </a:t>
            </a:r>
          </a:p>
          <a:p>
            <a:r>
              <a:rPr lang="en-GB" dirty="0">
                <a:solidFill>
                  <a:srgbClr val="00303C"/>
                </a:solidFill>
                <a:effectLst/>
                <a:latin typeface="Futura" panose="020B0602020204020303" pitchFamily="34" charset="-79"/>
                <a:cs typeface="Futura" panose="020B0602020204020303" pitchFamily="34" charset="-79"/>
              </a:rPr>
              <a:t>    someone to steal or change the password.</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4. </a:t>
            </a:r>
            <a:r>
              <a:rPr lang="en-GB" dirty="0">
                <a:solidFill>
                  <a:srgbClr val="00303C"/>
                </a:solidFill>
                <a:effectLst/>
                <a:latin typeface="Futura" panose="020B0602020204020303" pitchFamily="34" charset="-79"/>
                <a:cs typeface="Futura" panose="020B0602020204020303" pitchFamily="34" charset="-79"/>
              </a:rPr>
              <a:t>Avoid entering passwords on computers you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don’t control (like computers at an internet cafe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or library) – they may have malware that steals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your passwords.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Avoid entering passwords when using</a:t>
            </a:r>
          </a:p>
          <a:p>
            <a:endParaRPr lang="en-GB" dirty="0">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121319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SECURITY QUESTIONS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326965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7" name="Rectangle 6">
            <a:extLst>
              <a:ext uri="{FF2B5EF4-FFF2-40B4-BE49-F238E27FC236}">
                <a16:creationId xmlns:a16="http://schemas.microsoft.com/office/drawing/2014/main" id="{53A300EA-B72F-1B4D-B76B-1D64C8D38D01}"/>
              </a:ext>
            </a:extLst>
          </p:cNvPr>
          <p:cNvSpPr/>
          <p:nvPr userDrawn="1"/>
        </p:nvSpPr>
        <p:spPr>
          <a:xfrm>
            <a:off x="472049" y="1082213"/>
            <a:ext cx="5301374"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As well as requiring you to enter your password, many websites now also ask a security question as an extra check to verify your identity. Websites often ask you to choose from a standard set of questions, commonly including, “What is your mother’s maiden name?”, “What was the name of the first street you lived on?” or “What was your first pet called?”. When choosing from a given list of security questions, pick the one which would be most difficult for someone else to find out your answer to. </a:t>
            </a:r>
          </a:p>
          <a:p>
            <a:r>
              <a:rPr lang="en-GB" dirty="0">
                <a:solidFill>
                  <a:srgbClr val="00303C"/>
                </a:solidFill>
                <a:effectLst/>
                <a:latin typeface="Futura" panose="020B0602020204020303" pitchFamily="34" charset="-79"/>
                <a:cs typeface="Futura" panose="020B0602020204020303" pitchFamily="34" charset="-79"/>
              </a:rPr>
              <a:t>Some websites will let you set your own question, in which case make sure you set it as something that a fraudster would not be able to guess or work out from information they know about you already or could easily find out.</a:t>
            </a:r>
          </a:p>
          <a:p>
            <a:endParaRPr lang="en-GB" dirty="0">
              <a:effectLst/>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92701011-542C-4A4D-AA4E-8E4B01C4E8D9}"/>
              </a:ext>
            </a:extLst>
          </p:cNvPr>
          <p:cNvSpPr/>
          <p:nvPr userDrawn="1"/>
        </p:nvSpPr>
        <p:spPr>
          <a:xfrm>
            <a:off x="6096000" y="1082213"/>
            <a:ext cx="5694947"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 good security question will have the following characteristics:</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It will be easy for you to remember, even 5-10 years from now.</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It will have thousands of possible answers so can’t be guessed, even by friends or family.</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It’s not a question you would have discussed on social media, so the answer can’t be searched for.</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Has a simple one or two-word answer. </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It never changes.</a:t>
            </a:r>
            <a:endParaRPr lang="en-US" dirty="0">
              <a:solidFill>
                <a:srgbClr val="00303C"/>
              </a:solidFill>
            </a:endParaRPr>
          </a:p>
        </p:txBody>
      </p:sp>
    </p:spTree>
    <p:extLst>
      <p:ext uri="{BB962C8B-B14F-4D97-AF65-F5344CB8AC3E}">
        <p14:creationId xmlns:p14="http://schemas.microsoft.com/office/powerpoint/2010/main" val="2118129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0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04597E-9131-9945-9FCF-8711C8B1E9D0}"/>
              </a:ext>
            </a:extLst>
          </p:cNvPr>
          <p:cNvPicPr>
            <a:picLocks noChangeAspect="1"/>
          </p:cNvPicPr>
          <p:nvPr userDrawn="1"/>
        </p:nvPicPr>
        <p:blipFill rotWithShape="1">
          <a:blip r:embed="rId2"/>
          <a:srcRect l="24682" t="6365" r="11298"/>
          <a:stretch/>
        </p:blipFill>
        <p:spPr>
          <a:xfrm>
            <a:off x="5669280" y="1"/>
            <a:ext cx="6522720" cy="642145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BIOMETRIC VERIFICATION</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381829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3"/>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2" name="Rectangle 1">
            <a:extLst>
              <a:ext uri="{FF2B5EF4-FFF2-40B4-BE49-F238E27FC236}">
                <a16:creationId xmlns:a16="http://schemas.microsoft.com/office/drawing/2014/main" id="{D15BC561-F00E-BB4C-B8CC-1E2FE7B4468D}"/>
              </a:ext>
            </a:extLst>
          </p:cNvPr>
          <p:cNvSpPr/>
          <p:nvPr userDrawn="1"/>
        </p:nvSpPr>
        <p:spPr>
          <a:xfrm>
            <a:off x="472049" y="1120507"/>
            <a:ext cx="4975850"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Biometric verification is a way of verifying someone’s identity by recognising one or more distinguishing and unique biological features, including fingerprints, hand geometry, earlobe geometry, retina and iris patterns, and voice waves.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This technology is still being developed but many mobile phones and computers now use fingerprints, iris patterns, and voice recognition in order to control access to the device and specific apps.</a:t>
            </a:r>
          </a:p>
        </p:txBody>
      </p:sp>
    </p:spTree>
    <p:extLst>
      <p:ext uri="{BB962C8B-B14F-4D97-AF65-F5344CB8AC3E}">
        <p14:creationId xmlns:p14="http://schemas.microsoft.com/office/powerpoint/2010/main" val="669892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TWO-FACTOR AUTHENTICATION</a:t>
            </a:r>
          </a:p>
        </p:txBody>
      </p:sp>
      <p:cxnSp>
        <p:nvCxnSpPr>
          <p:cNvPr id="25" name="Straight Connector 24">
            <a:extLst>
              <a:ext uri="{FF2B5EF4-FFF2-40B4-BE49-F238E27FC236}">
                <a16:creationId xmlns:a16="http://schemas.microsoft.com/office/drawing/2014/main" id="{0F2B3CB7-B376-CD47-990A-1E054FECCC03}"/>
              </a:ext>
            </a:extLst>
          </p:cNvPr>
          <p:cNvCxnSpPr>
            <a:cxnSpLocks/>
            <a:endCxn id="24" idx="2"/>
          </p:cNvCxnSpPr>
          <p:nvPr userDrawn="1"/>
        </p:nvCxnSpPr>
        <p:spPr>
          <a:xfrm>
            <a:off x="1186841" y="883411"/>
            <a:ext cx="4724326" cy="14794"/>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7" name="Rectangle 6">
            <a:extLst>
              <a:ext uri="{FF2B5EF4-FFF2-40B4-BE49-F238E27FC236}">
                <a16:creationId xmlns:a16="http://schemas.microsoft.com/office/drawing/2014/main" id="{671D7BEA-BE9F-FD42-A9E0-ED4C01CD6280}"/>
              </a:ext>
            </a:extLst>
          </p:cNvPr>
          <p:cNvSpPr/>
          <p:nvPr userDrawn="1"/>
        </p:nvSpPr>
        <p:spPr>
          <a:xfrm>
            <a:off x="472049" y="1120507"/>
            <a:ext cx="5524490"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Many websites now add an extra layer of security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in order to confirm the user’s identity. They will ask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for your username and password as normal, but on top of that they might text a verification code to your mobile phone, send an email with a code or web link or, often in the case of online banking, provide you with a physical security device like a card reader which uses your card details and PIN to randomly generate a unique passcode to authorise log in and certain transactions.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By asking for two (or more) forms of verification, it makes it harder for fraudsters to gain access to your devices and online accounts, because knowing the password alone is not enough to pass the authentication check.</a:t>
            </a:r>
          </a:p>
        </p:txBody>
      </p:sp>
      <p:sp>
        <p:nvSpPr>
          <p:cNvPr id="15" name="TextBox 14">
            <a:extLst>
              <a:ext uri="{FF2B5EF4-FFF2-40B4-BE49-F238E27FC236}">
                <a16:creationId xmlns:a16="http://schemas.microsoft.com/office/drawing/2014/main" id="{477D55D1-27AA-2842-B9A2-7422ADBAC7C8}"/>
              </a:ext>
            </a:extLst>
          </p:cNvPr>
          <p:cNvSpPr txBox="1"/>
          <p:nvPr userDrawn="1"/>
        </p:nvSpPr>
        <p:spPr>
          <a:xfrm>
            <a:off x="7054905" y="436540"/>
            <a:ext cx="9663889"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SHOULD YOU DO IF </a:t>
            </a:r>
          </a:p>
          <a:p>
            <a:r>
              <a:rPr lang="en-US" sz="2400" dirty="0">
                <a:solidFill>
                  <a:srgbClr val="00303C"/>
                </a:solidFill>
                <a:latin typeface="Futura Medium" panose="020B0602020204020303" pitchFamily="34" charset="-79"/>
                <a:cs typeface="Futura Medium" panose="020B0602020204020303" pitchFamily="34" charset="-79"/>
              </a:rPr>
              <a:t>YOUR IDENTITY IS STOLEN?</a:t>
            </a:r>
          </a:p>
        </p:txBody>
      </p:sp>
      <p:cxnSp>
        <p:nvCxnSpPr>
          <p:cNvPr id="16" name="Straight Connector 15">
            <a:extLst>
              <a:ext uri="{FF2B5EF4-FFF2-40B4-BE49-F238E27FC236}">
                <a16:creationId xmlns:a16="http://schemas.microsoft.com/office/drawing/2014/main" id="{40C58E9F-2268-ED4A-9DD9-284CBA77D59E}"/>
              </a:ext>
            </a:extLst>
          </p:cNvPr>
          <p:cNvCxnSpPr>
            <a:cxnSpLocks/>
          </p:cNvCxnSpPr>
          <p:nvPr userDrawn="1"/>
        </p:nvCxnSpPr>
        <p:spPr>
          <a:xfrm>
            <a:off x="7190072" y="1267537"/>
            <a:ext cx="3984859"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7" name="Picture 16">
            <a:extLst>
              <a:ext uri="{FF2B5EF4-FFF2-40B4-BE49-F238E27FC236}">
                <a16:creationId xmlns:a16="http://schemas.microsoft.com/office/drawing/2014/main" id="{3B5D2D00-D7EB-1A42-A256-3705FF408A4D}"/>
              </a:ext>
            </a:extLst>
          </p:cNvPr>
          <p:cNvPicPr>
            <a:picLocks noChangeAspect="1"/>
          </p:cNvPicPr>
          <p:nvPr userDrawn="1"/>
        </p:nvPicPr>
        <p:blipFill>
          <a:blip r:embed="rId2"/>
          <a:stretch>
            <a:fillRect/>
          </a:stretch>
        </p:blipFill>
        <p:spPr>
          <a:xfrm>
            <a:off x="6447732" y="358973"/>
            <a:ext cx="616798" cy="616798"/>
          </a:xfrm>
          <a:prstGeom prst="rect">
            <a:avLst/>
          </a:prstGeom>
        </p:spPr>
      </p:pic>
      <p:sp>
        <p:nvSpPr>
          <p:cNvPr id="11" name="Rectangle 10">
            <a:extLst>
              <a:ext uri="{FF2B5EF4-FFF2-40B4-BE49-F238E27FC236}">
                <a16:creationId xmlns:a16="http://schemas.microsoft.com/office/drawing/2014/main" id="{104B886D-65F6-F741-BADF-CFC0D9CB7452}"/>
              </a:ext>
            </a:extLst>
          </p:cNvPr>
          <p:cNvSpPr/>
          <p:nvPr userDrawn="1"/>
        </p:nvSpPr>
        <p:spPr>
          <a:xfrm>
            <a:off x="6447732" y="1495667"/>
            <a:ext cx="5272219"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first thing to do is ACT FAST if you think you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have been a victim of identity theft. Contact your bank or credit card company and alert them to your suspicions. Their contact details can usually be found on the back of your debit/credit card or on any communications you have received from them such as monthly statements.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have fallen victim to identity fraud you should contact Action Fraud who will advise you on what to do. If you receive some communication which makes you think you have (e.g. mail that seems suspicious or implies you have an account with the sender which you don’t), don’t ignore it. </a:t>
            </a:r>
          </a:p>
        </p:txBody>
      </p:sp>
    </p:spTree>
    <p:extLst>
      <p:ext uri="{BB962C8B-B14F-4D97-AF65-F5344CB8AC3E}">
        <p14:creationId xmlns:p14="http://schemas.microsoft.com/office/powerpoint/2010/main" val="3230171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2" name="Rectangle 1">
            <a:extLst>
              <a:ext uri="{FF2B5EF4-FFF2-40B4-BE49-F238E27FC236}">
                <a16:creationId xmlns:a16="http://schemas.microsoft.com/office/drawing/2014/main" id="{4BA9F350-5FAF-8C44-9974-95AB499CDD4E}"/>
              </a:ext>
            </a:extLst>
          </p:cNvPr>
          <p:cNvSpPr/>
          <p:nvPr userDrawn="1"/>
        </p:nvSpPr>
        <p:spPr>
          <a:xfrm>
            <a:off x="533400" y="414460"/>
            <a:ext cx="5424638" cy="563231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You can also contact Action Fraud for advice if you believe that someone has stolen your identity.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are over 18 you can get a copy of your credit report, which is one of the first places you can spot if someone is misusing your personal information, even before you have suffered a financial loss. Review every entry on your credit report and if you see an account or even a credit search from a company that you do not recognise, notify the credit reference agency.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You may need to contact all the financial organisations that you deal with, if the fraudster has reached them. They may be able to help you get your money back and, if they haven’t been affected, they may be able to put security measures in place to stop any fraud or theft from any accounts you hold with them. </a:t>
            </a:r>
          </a:p>
          <a:p>
            <a:endParaRPr lang="en-GB" dirty="0">
              <a:effectLst/>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C58B2C43-D0E4-AB41-8F27-D7887DED0C03}"/>
              </a:ext>
            </a:extLst>
          </p:cNvPr>
          <p:cNvSpPr/>
          <p:nvPr userDrawn="1"/>
        </p:nvSpPr>
        <p:spPr>
          <a:xfrm>
            <a:off x="6233964" y="414460"/>
            <a:ext cx="5200849" cy="120032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you have information about those who are committing identity crime you can tell the independent charity </a:t>
            </a:r>
            <a:r>
              <a:rPr lang="en-GB" dirty="0" err="1">
                <a:solidFill>
                  <a:srgbClr val="00303C"/>
                </a:solidFill>
                <a:effectLst/>
                <a:latin typeface="Futura" panose="020B0602020204020303" pitchFamily="34" charset="-79"/>
                <a:cs typeface="Futura" panose="020B0602020204020303" pitchFamily="34" charset="-79"/>
              </a:rPr>
              <a:t>Crimestoppers</a:t>
            </a:r>
            <a:r>
              <a:rPr lang="en-GB" dirty="0">
                <a:solidFill>
                  <a:srgbClr val="00303C"/>
                </a:solidFill>
                <a:effectLst/>
                <a:latin typeface="Futura" panose="020B0602020204020303" pitchFamily="34" charset="-79"/>
                <a:cs typeface="Futura" panose="020B0602020204020303" pitchFamily="34" charset="-79"/>
              </a:rPr>
              <a:t>, which you can do anonymously. </a:t>
            </a:r>
          </a:p>
        </p:txBody>
      </p:sp>
    </p:spTree>
    <p:extLst>
      <p:ext uri="{BB962C8B-B14F-4D97-AF65-F5344CB8AC3E}">
        <p14:creationId xmlns:p14="http://schemas.microsoft.com/office/powerpoint/2010/main" val="4033740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HELP AVAILABLE IF YOU ARE A VICTIM OF IDENTITY THEFT</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843842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
        <p:nvSpPr>
          <p:cNvPr id="3" name="Rectangle 2">
            <a:extLst>
              <a:ext uri="{FF2B5EF4-FFF2-40B4-BE49-F238E27FC236}">
                <a16:creationId xmlns:a16="http://schemas.microsoft.com/office/drawing/2014/main" id="{C66B3492-D18A-6344-8813-579D44651CAE}"/>
              </a:ext>
            </a:extLst>
          </p:cNvPr>
          <p:cNvSpPr/>
          <p:nvPr userDrawn="1"/>
        </p:nvSpPr>
        <p:spPr>
          <a:xfrm>
            <a:off x="472049" y="1196405"/>
            <a:ext cx="10881751" cy="3693319"/>
          </a:xfrm>
          <a:prstGeom prst="rect">
            <a:avLst/>
          </a:prstGeom>
        </p:spPr>
        <p:txBody>
          <a:bodyPr wrap="square">
            <a:spAutoFit/>
          </a:bodyPr>
          <a:lstStyle/>
          <a:p>
            <a:pPr marL="285750" indent="-285750">
              <a:buFont typeface="Arial" panose="020B0604020202020204" pitchFamily="34" charset="0"/>
              <a:buChar char="•"/>
            </a:pPr>
            <a:r>
              <a:rPr lang="en-GB" b="1" i="0" dirty="0">
                <a:solidFill>
                  <a:srgbClr val="00303C"/>
                </a:solidFill>
                <a:effectLst/>
                <a:latin typeface="Futura" panose="020B0602020204020303" pitchFamily="34" charset="-79"/>
                <a:cs typeface="Futura" panose="020B0602020204020303" pitchFamily="34" charset="-79"/>
              </a:rPr>
              <a:t>Your bank or building society </a:t>
            </a:r>
            <a:r>
              <a:rPr lang="en-GB" dirty="0">
                <a:solidFill>
                  <a:srgbClr val="00303C"/>
                </a:solidFill>
                <a:effectLst/>
                <a:latin typeface="Futura" panose="020B0602020204020303" pitchFamily="34" charset="-79"/>
                <a:cs typeface="Futura" panose="020B0602020204020303" pitchFamily="34" charset="-79"/>
              </a:rPr>
              <a:t>– Most now have specialist units that deal with identity theft.</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b="1" i="0" dirty="0">
                <a:solidFill>
                  <a:srgbClr val="00303C"/>
                </a:solidFill>
                <a:effectLst/>
                <a:latin typeface="Futura" panose="020B0602020204020303" pitchFamily="34" charset="-79"/>
                <a:cs typeface="Futura" panose="020B0602020204020303" pitchFamily="34" charset="-79"/>
              </a:rPr>
              <a:t>Citizens Advice </a:t>
            </a:r>
            <a:r>
              <a:rPr lang="en-GB" dirty="0">
                <a:solidFill>
                  <a:srgbClr val="00303C"/>
                </a:solidFill>
                <a:effectLst/>
                <a:latin typeface="Futura" panose="020B0602020204020303" pitchFamily="34" charset="-79"/>
                <a:cs typeface="Futura" panose="020B0602020204020303" pitchFamily="34" charset="-79"/>
              </a:rPr>
              <a:t>– If you feel that your bank or building society are not meeting their obligations to you in relation to the identity theft, you may want to talk to someone at your local branch of Citizens Advice.</a:t>
            </a:r>
          </a:p>
          <a:p>
            <a:pPr marL="285750" indent="-285750">
              <a:buFont typeface="Arial" panose="020B0604020202020204" pitchFamily="34" charset="0"/>
              <a:buChar char="•"/>
            </a:pPr>
            <a:endParaRPr lang="en-GB" b="1" i="0"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b="1" i="0" dirty="0">
                <a:solidFill>
                  <a:srgbClr val="00303C"/>
                </a:solidFill>
                <a:effectLst/>
                <a:latin typeface="Futura" panose="020B0602020204020303" pitchFamily="34" charset="-79"/>
                <a:cs typeface="Futura" panose="020B0602020204020303" pitchFamily="34" charset="-79"/>
              </a:rPr>
              <a:t>Victim Support </a:t>
            </a:r>
            <a:r>
              <a:rPr lang="en-GB" dirty="0">
                <a:solidFill>
                  <a:srgbClr val="00303C"/>
                </a:solidFill>
                <a:effectLst/>
                <a:latin typeface="Futura" panose="020B0602020204020303" pitchFamily="34" charset="-79"/>
                <a:cs typeface="Futura" panose="020B0602020204020303" pitchFamily="34" charset="-79"/>
              </a:rPr>
              <a:t>– This charity provides help and advice to people who have fallen victim to a wide range of different crimes, including those who have experienced identity theft/identity fraud.</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Be aware that you need to exercise the same caution if you are using a Victim Support forum as you would if you were using any other type of internet forum. Although it is sad to say, some fraudsters actually visit these forums as they are aware that the users may be particularly vulnerable or more likely to share their personal information.</a:t>
            </a:r>
          </a:p>
        </p:txBody>
      </p:sp>
    </p:spTree>
    <p:extLst>
      <p:ext uri="{BB962C8B-B14F-4D97-AF65-F5344CB8AC3E}">
        <p14:creationId xmlns:p14="http://schemas.microsoft.com/office/powerpoint/2010/main" val="765808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CEBBE8-CC22-E14A-AEB2-FCAECE3142A5}"/>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8AB7918B-EFD1-E341-8389-D40D153E922A}"/>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
        <p:nvSpPr>
          <p:cNvPr id="16" name="Rounded Rectangle 15">
            <a:extLst>
              <a:ext uri="{FF2B5EF4-FFF2-40B4-BE49-F238E27FC236}">
                <a16:creationId xmlns:a16="http://schemas.microsoft.com/office/drawing/2014/main" id="{3E1EC477-0627-F74D-9B45-4AA4234A2532}"/>
              </a:ext>
            </a:extLst>
          </p:cNvPr>
          <p:cNvSpPr/>
          <p:nvPr userDrawn="1"/>
        </p:nvSpPr>
        <p:spPr>
          <a:xfrm>
            <a:off x="6753666" y="3681504"/>
            <a:ext cx="5034456" cy="2125671"/>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C4879A8-76DD-CE43-B355-52B305FB9A08}"/>
              </a:ext>
            </a:extLst>
          </p:cNvPr>
          <p:cNvSpPr/>
          <p:nvPr userDrawn="1"/>
        </p:nvSpPr>
        <p:spPr>
          <a:xfrm>
            <a:off x="7592597" y="397176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2CEF5E06-6FC2-9F44-BCD2-6E128355854E}"/>
              </a:ext>
            </a:extLst>
          </p:cNvPr>
          <p:cNvCxnSpPr/>
          <p:nvPr userDrawn="1"/>
        </p:nvCxnSpPr>
        <p:spPr>
          <a:xfrm>
            <a:off x="7074887" y="4590105"/>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466C4BA9-8D0A-B348-9CF1-2A80BD6BB290}"/>
              </a:ext>
            </a:extLst>
          </p:cNvPr>
          <p:cNvPicPr>
            <a:picLocks noChangeAspect="1"/>
          </p:cNvPicPr>
          <p:nvPr userDrawn="1"/>
        </p:nvPicPr>
        <p:blipFill>
          <a:blip r:embed="rId2"/>
          <a:stretch>
            <a:fillRect/>
          </a:stretch>
        </p:blipFill>
        <p:spPr>
          <a:xfrm>
            <a:off x="7001283" y="3865498"/>
            <a:ext cx="664919" cy="662260"/>
          </a:xfrm>
          <a:prstGeom prst="rect">
            <a:avLst/>
          </a:prstGeom>
        </p:spPr>
      </p:pic>
      <p:sp>
        <p:nvSpPr>
          <p:cNvPr id="21" name="Rectangle 20">
            <a:extLst>
              <a:ext uri="{FF2B5EF4-FFF2-40B4-BE49-F238E27FC236}">
                <a16:creationId xmlns:a16="http://schemas.microsoft.com/office/drawing/2014/main" id="{D02D532F-08EB-2844-BFAE-1D8610DD6E3F}"/>
              </a:ext>
            </a:extLst>
          </p:cNvPr>
          <p:cNvSpPr/>
          <p:nvPr userDrawn="1"/>
        </p:nvSpPr>
        <p:spPr>
          <a:xfrm>
            <a:off x="7001283" y="4734842"/>
            <a:ext cx="4452779" cy="646331"/>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There are over 100 types of fraud listed on the Action Fraud website.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264367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sp>
        <p:nvSpPr>
          <p:cNvPr id="2" name="Rectangle 1">
            <a:extLst>
              <a:ext uri="{FF2B5EF4-FFF2-40B4-BE49-F238E27FC236}">
                <a16:creationId xmlns:a16="http://schemas.microsoft.com/office/drawing/2014/main" id="{66E5C7B1-FF5D-5043-84A2-E1D314320B82}"/>
              </a:ext>
            </a:extLst>
          </p:cNvPr>
          <p:cNvSpPr/>
          <p:nvPr userDrawn="1"/>
        </p:nvSpPr>
        <p:spPr>
          <a:xfrm>
            <a:off x="1575335" y="412596"/>
            <a:ext cx="5046846" cy="203132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book of Genesis in the Bible tells the story of Jacob and Esau, which is considered by many to be the first documented act of identity theft. Jacob posed as his older brother Esau in the hope of tricking his dying father into believing he was the older son so that he would inherit his father’s estate when he died. </a:t>
            </a:r>
          </a:p>
        </p:txBody>
      </p:sp>
      <p:pic>
        <p:nvPicPr>
          <p:cNvPr id="3" name="Picture 2">
            <a:extLst>
              <a:ext uri="{FF2B5EF4-FFF2-40B4-BE49-F238E27FC236}">
                <a16:creationId xmlns:a16="http://schemas.microsoft.com/office/drawing/2014/main" id="{27BB5DFE-0A52-534E-BD7E-734E8145E52C}"/>
              </a:ext>
            </a:extLst>
          </p:cNvPr>
          <p:cNvPicPr>
            <a:picLocks noChangeAspect="1"/>
          </p:cNvPicPr>
          <p:nvPr userDrawn="1"/>
        </p:nvPicPr>
        <p:blipFill>
          <a:blip r:embed="rId2"/>
          <a:stretch>
            <a:fillRect/>
          </a:stretch>
        </p:blipFill>
        <p:spPr>
          <a:xfrm rot="5400000">
            <a:off x="6023986" y="-3227625"/>
            <a:ext cx="218375" cy="12762806"/>
          </a:xfrm>
          <a:prstGeom prst="rect">
            <a:avLst/>
          </a:prstGeom>
        </p:spPr>
      </p:pic>
      <p:pic>
        <p:nvPicPr>
          <p:cNvPr id="7" name="Picture 6">
            <a:extLst>
              <a:ext uri="{FF2B5EF4-FFF2-40B4-BE49-F238E27FC236}">
                <a16:creationId xmlns:a16="http://schemas.microsoft.com/office/drawing/2014/main" id="{EFF0A80A-93F4-B041-952A-AAE4223E04AF}"/>
              </a:ext>
            </a:extLst>
          </p:cNvPr>
          <p:cNvPicPr>
            <a:picLocks noChangeAspect="1"/>
          </p:cNvPicPr>
          <p:nvPr userDrawn="1"/>
        </p:nvPicPr>
        <p:blipFill>
          <a:blip r:embed="rId3"/>
          <a:stretch>
            <a:fillRect/>
          </a:stretch>
        </p:blipFill>
        <p:spPr>
          <a:xfrm>
            <a:off x="761512" y="412596"/>
            <a:ext cx="813823" cy="796690"/>
          </a:xfrm>
          <a:prstGeom prst="rect">
            <a:avLst/>
          </a:prstGeom>
        </p:spPr>
      </p:pic>
      <p:sp>
        <p:nvSpPr>
          <p:cNvPr id="9" name="Rectangle 8">
            <a:extLst>
              <a:ext uri="{FF2B5EF4-FFF2-40B4-BE49-F238E27FC236}">
                <a16:creationId xmlns:a16="http://schemas.microsoft.com/office/drawing/2014/main" id="{343B5769-3210-4D4D-BC0E-BE3BCD077637}"/>
              </a:ext>
            </a:extLst>
          </p:cNvPr>
          <p:cNvSpPr/>
          <p:nvPr userDrawn="1"/>
        </p:nvSpPr>
        <p:spPr>
          <a:xfrm>
            <a:off x="7456638" y="3810151"/>
            <a:ext cx="4196615" cy="1754326"/>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During the American Wild West era, in the late 19th century, outlaws would murder people to acquire a new name and life story. This false identity helped the outlaws to stay one step ahead of the law.</a:t>
            </a:r>
          </a:p>
        </p:txBody>
      </p:sp>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4"/>
          <a:stretch>
            <a:fillRect/>
          </a:stretch>
        </p:blipFill>
        <p:spPr>
          <a:xfrm rot="5400000" flipV="1">
            <a:off x="3729789" y="2767987"/>
            <a:ext cx="617622" cy="102937"/>
          </a:xfrm>
          <a:prstGeom prst="rect">
            <a:avLst/>
          </a:prstGeom>
        </p:spPr>
      </p:pic>
      <p:pic>
        <p:nvPicPr>
          <p:cNvPr id="18" name="Picture 17">
            <a:extLst>
              <a:ext uri="{FF2B5EF4-FFF2-40B4-BE49-F238E27FC236}">
                <a16:creationId xmlns:a16="http://schemas.microsoft.com/office/drawing/2014/main" id="{F576B327-49D7-F743-A702-DCAD08CB2797}"/>
              </a:ext>
            </a:extLst>
          </p:cNvPr>
          <p:cNvPicPr>
            <a:picLocks noChangeAspect="1"/>
          </p:cNvPicPr>
          <p:nvPr userDrawn="1"/>
        </p:nvPicPr>
        <p:blipFill>
          <a:blip r:embed="rId4"/>
          <a:stretch>
            <a:fillRect/>
          </a:stretch>
        </p:blipFill>
        <p:spPr>
          <a:xfrm rot="5400000" flipV="1">
            <a:off x="9194666" y="3411121"/>
            <a:ext cx="617622" cy="102937"/>
          </a:xfrm>
          <a:prstGeom prst="rect">
            <a:avLst/>
          </a:prstGeom>
        </p:spPr>
      </p:pic>
      <p:pic>
        <p:nvPicPr>
          <p:cNvPr id="11" name="Picture 10">
            <a:extLst>
              <a:ext uri="{FF2B5EF4-FFF2-40B4-BE49-F238E27FC236}">
                <a16:creationId xmlns:a16="http://schemas.microsoft.com/office/drawing/2014/main" id="{F18A9FFC-2E0E-D449-AF98-ACDC53D471C2}"/>
              </a:ext>
            </a:extLst>
          </p:cNvPr>
          <p:cNvPicPr>
            <a:picLocks noChangeAspect="1"/>
          </p:cNvPicPr>
          <p:nvPr userDrawn="1"/>
        </p:nvPicPr>
        <p:blipFill>
          <a:blip r:embed="rId5"/>
          <a:stretch>
            <a:fillRect/>
          </a:stretch>
        </p:blipFill>
        <p:spPr>
          <a:xfrm>
            <a:off x="6622181" y="3863635"/>
            <a:ext cx="814493" cy="796690"/>
          </a:xfrm>
          <a:prstGeom prst="rect">
            <a:avLst/>
          </a:prstGeom>
        </p:spPr>
      </p:pic>
    </p:spTree>
    <p:extLst>
      <p:ext uri="{BB962C8B-B14F-4D97-AF65-F5344CB8AC3E}">
        <p14:creationId xmlns:p14="http://schemas.microsoft.com/office/powerpoint/2010/main" val="2586887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5FC01-BF78-ED41-9A4D-8B411D8ADEA1}"/>
              </a:ext>
            </a:extLst>
          </p:cNvPr>
          <p:cNvPicPr>
            <a:picLocks noChangeAspect="1"/>
          </p:cNvPicPr>
          <p:nvPr userDrawn="1"/>
        </p:nvPicPr>
        <p:blipFill rotWithShape="1">
          <a:blip r:embed="rId2"/>
          <a:srcRect l="18033" r="20841"/>
          <a:stretch/>
        </p:blipFill>
        <p:spPr>
          <a:xfrm>
            <a:off x="0" y="0"/>
            <a:ext cx="630609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7D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D2378"/>
              </a:solidFill>
            </a:endParaRPr>
          </a:p>
        </p:txBody>
      </p:sp>
      <p:sp>
        <p:nvSpPr>
          <p:cNvPr id="13" name="Rectangle 12">
            <a:extLst>
              <a:ext uri="{FF2B5EF4-FFF2-40B4-BE49-F238E27FC236}">
                <a16:creationId xmlns:a16="http://schemas.microsoft.com/office/drawing/2014/main" id="{4AD5E47F-8ED3-A743-938A-CEDC8ED37808}"/>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Rectangle 16">
            <a:extLst>
              <a:ext uri="{FF2B5EF4-FFF2-40B4-BE49-F238E27FC236}">
                <a16:creationId xmlns:a16="http://schemas.microsoft.com/office/drawing/2014/main" id="{5C794CA7-EB67-0546-AB18-51CEC106FF86}"/>
              </a:ext>
            </a:extLst>
          </p:cNvPr>
          <p:cNvSpPr/>
          <p:nvPr userDrawn="1"/>
        </p:nvSpPr>
        <p:spPr>
          <a:xfrm>
            <a:off x="7602223" y="66715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0D866515-A9B2-9F49-BF70-9AFD5ED97D6B}"/>
              </a:ext>
            </a:extLst>
          </p:cNvPr>
          <p:cNvCxnSpPr>
            <a:cxnSpLocks/>
          </p:cNvCxnSpPr>
          <p:nvPr userDrawn="1"/>
        </p:nvCxnSpPr>
        <p:spPr>
          <a:xfrm>
            <a:off x="7084513" y="1285498"/>
            <a:ext cx="2829508" cy="0"/>
          </a:xfrm>
          <a:prstGeom prst="line">
            <a:avLst/>
          </a:prstGeom>
          <a:ln>
            <a:solidFill>
              <a:srgbClr val="213F85"/>
            </a:solidFill>
          </a:ln>
        </p:spPr>
        <p:style>
          <a:lnRef idx="3">
            <a:schemeClr val="accent6"/>
          </a:lnRef>
          <a:fillRef idx="0">
            <a:schemeClr val="accent6"/>
          </a:fillRef>
          <a:effectRef idx="2">
            <a:schemeClr val="accent6"/>
          </a:effectRef>
          <a:fontRef idx="minor">
            <a:schemeClr val="tx1"/>
          </a:fontRef>
        </p:style>
      </p:cxnSp>
      <p:sp>
        <p:nvSpPr>
          <p:cNvPr id="2" name="Rectangle 1">
            <a:extLst>
              <a:ext uri="{FF2B5EF4-FFF2-40B4-BE49-F238E27FC236}">
                <a16:creationId xmlns:a16="http://schemas.microsoft.com/office/drawing/2014/main" id="{8BDEDE7F-8C64-5146-9406-4A137D78B34E}"/>
              </a:ext>
            </a:extLst>
          </p:cNvPr>
          <p:cNvSpPr/>
          <p:nvPr userDrawn="1"/>
        </p:nvSpPr>
        <p:spPr>
          <a:xfrm>
            <a:off x="7010909" y="1430235"/>
            <a:ext cx="4549032" cy="2862322"/>
          </a:xfrm>
          <a:prstGeom prst="rect">
            <a:avLst/>
          </a:prstGeom>
        </p:spPr>
        <p:txBody>
          <a:bodyPr wrap="square">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Identity theft is one type of fraud, but there are also many others. A few examples include: charity donation fraud, holiday fraud, lottery fraud, mobile phone fraud and romance fraud. Details of all of these can be found on the Action Fraud website.</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kern="1200" dirty="0">
                <a:solidFill>
                  <a:schemeClr val="bg1"/>
                </a:solidFill>
                <a:effectLst/>
                <a:latin typeface="Futura Medium" panose="020B0602020204020303" pitchFamily="34" charset="-79"/>
                <a:ea typeface="+mn-ea"/>
                <a:cs typeface="Futura Medium" panose="020B0602020204020303" pitchFamily="34" charset="-79"/>
              </a:rPr>
              <a:t>Discuss with a partner or in a small group if there are any that could affect you. </a:t>
            </a:r>
          </a:p>
        </p:txBody>
      </p:sp>
      <p:sp>
        <p:nvSpPr>
          <p:cNvPr id="14" name="TextBox 13">
            <a:extLst>
              <a:ext uri="{FF2B5EF4-FFF2-40B4-BE49-F238E27FC236}">
                <a16:creationId xmlns:a16="http://schemas.microsoft.com/office/drawing/2014/main" id="{D5FAF49C-0D62-B148-958B-09C7E5DC8721}"/>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pic>
        <p:nvPicPr>
          <p:cNvPr id="7" name="Picture 6">
            <a:extLst>
              <a:ext uri="{FF2B5EF4-FFF2-40B4-BE49-F238E27FC236}">
                <a16:creationId xmlns:a16="http://schemas.microsoft.com/office/drawing/2014/main" id="{E7D73D06-998B-334F-B42F-241E1DD807CA}"/>
              </a:ext>
            </a:extLst>
          </p:cNvPr>
          <p:cNvPicPr>
            <a:picLocks noChangeAspect="1"/>
          </p:cNvPicPr>
          <p:nvPr userDrawn="1"/>
        </p:nvPicPr>
        <p:blipFill>
          <a:blip r:embed="rId3"/>
          <a:stretch>
            <a:fillRect/>
          </a:stretch>
        </p:blipFill>
        <p:spPr>
          <a:xfrm>
            <a:off x="7031252" y="606148"/>
            <a:ext cx="640344" cy="640344"/>
          </a:xfrm>
          <a:prstGeom prst="rect">
            <a:avLst/>
          </a:prstGeom>
        </p:spPr>
      </p:pic>
    </p:spTree>
    <p:extLst>
      <p:ext uri="{BB962C8B-B14F-4D97-AF65-F5344CB8AC3E}">
        <p14:creationId xmlns:p14="http://schemas.microsoft.com/office/powerpoint/2010/main" val="3618116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7" name="Picture 6">
            <a:extLst>
              <a:ext uri="{FF2B5EF4-FFF2-40B4-BE49-F238E27FC236}">
                <a16:creationId xmlns:a16="http://schemas.microsoft.com/office/drawing/2014/main" id="{71A748C1-62A2-3B4A-86BA-38CE2F421727}"/>
              </a:ext>
            </a:extLst>
          </p:cNvPr>
          <p:cNvPicPr>
            <a:picLocks noChangeAspect="1"/>
          </p:cNvPicPr>
          <p:nvPr userDrawn="1"/>
        </p:nvPicPr>
        <p:blipFill>
          <a:blip r:embed="rId2"/>
          <a:stretch>
            <a:fillRect/>
          </a:stretch>
        </p:blipFill>
        <p:spPr>
          <a:xfrm>
            <a:off x="539517" y="394306"/>
            <a:ext cx="578115" cy="578115"/>
          </a:xfrm>
          <a:prstGeom prst="rect">
            <a:avLst/>
          </a:prstGeom>
        </p:spPr>
      </p:pic>
      <p:sp>
        <p:nvSpPr>
          <p:cNvPr id="8" name="Rectangle 7">
            <a:extLst>
              <a:ext uri="{FF2B5EF4-FFF2-40B4-BE49-F238E27FC236}">
                <a16:creationId xmlns:a16="http://schemas.microsoft.com/office/drawing/2014/main" id="{2C5501A4-BA01-CF4B-986B-031A4DD0E8D1}"/>
              </a:ext>
            </a:extLst>
          </p:cNvPr>
          <p:cNvSpPr/>
          <p:nvPr userDrawn="1"/>
        </p:nvSpPr>
        <p:spPr>
          <a:xfrm>
            <a:off x="533399" y="1148114"/>
            <a:ext cx="10901413" cy="4524315"/>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Surfed Arts</a:t>
            </a:r>
          </a:p>
          <a:p>
            <a:r>
              <a:rPr lang="en-GB" b="1" dirty="0">
                <a:solidFill>
                  <a:srgbClr val="00303C"/>
                </a:solidFill>
                <a:effectLst/>
                <a:latin typeface="Swiss 721 SWA" panose="020B0504020202020204" pitchFamily="34" charset="0"/>
              </a:rPr>
              <a:t> </a:t>
            </a:r>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In 2017, Action Fraud, working with the City of London Police and in partnership with Get Safe Online and the Society of Ticket Agents and Retailers (STAR), set up a fake ticketing website to show just how easy it is to be tricked into buying fake tickets online. </a:t>
            </a:r>
          </a:p>
          <a:p>
            <a:endParaRPr lang="en-GB" b="1" i="0"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How the “sale” worked</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A series of ads were shown on Facebook to advertise “Surfed Arts”, the fake ticket sales website. The website was made to look like a secondary ticket provider, imitating the way fraudsters offer fake tickets online. The Facebook ads targeted people living in areas where bands or artists were due to play sell-out concerts. Adverts were shown to fans of Adele in London, Ed Sheeran in Manchester, Iron Maiden in Birmingham, Coldplay in Cardiff and Bruno Mars in Leeds. Fans who clicked through were taken to the Surfed Arts website where they were immediately told that they were not able to buy tickets and advised on how to protect themselves from falling victim to real ticket fraudsters in the future.</a:t>
            </a:r>
          </a:p>
        </p:txBody>
      </p:sp>
      <p:sp>
        <p:nvSpPr>
          <p:cNvPr id="14" name="TextBox 13">
            <a:extLst>
              <a:ext uri="{FF2B5EF4-FFF2-40B4-BE49-F238E27FC236}">
                <a16:creationId xmlns:a16="http://schemas.microsoft.com/office/drawing/2014/main" id="{ED78CE1F-AEE7-1A4D-99DB-FA0D207933C6}"/>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Tree>
    <p:extLst>
      <p:ext uri="{BB962C8B-B14F-4D97-AF65-F5344CB8AC3E}">
        <p14:creationId xmlns:p14="http://schemas.microsoft.com/office/powerpoint/2010/main" val="9369853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ED78CE1F-AEE7-1A4D-99DB-FA0D207933C6}"/>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
        <p:nvSpPr>
          <p:cNvPr id="2" name="Rectangle 1">
            <a:extLst>
              <a:ext uri="{FF2B5EF4-FFF2-40B4-BE49-F238E27FC236}">
                <a16:creationId xmlns:a16="http://schemas.microsoft.com/office/drawing/2014/main" id="{B56BC12E-56EC-2B4E-A10F-0D2A8758BE20}"/>
              </a:ext>
            </a:extLst>
          </p:cNvPr>
          <p:cNvSpPr/>
          <p:nvPr userDrawn="1"/>
        </p:nvSpPr>
        <p:spPr>
          <a:xfrm>
            <a:off x="449178" y="379183"/>
            <a:ext cx="6163377" cy="5078313"/>
          </a:xfrm>
          <a:prstGeom prst="rect">
            <a:avLst/>
          </a:prstGeom>
        </p:spPr>
        <p:txBody>
          <a:bodyPr wrap="square">
            <a:spAutoFit/>
          </a:bodyPr>
          <a:lstStyle/>
          <a:p>
            <a:r>
              <a:rPr lang="en-GB" b="1" dirty="0">
                <a:solidFill>
                  <a:srgbClr val="00303C"/>
                </a:solidFill>
                <a:effectLst/>
                <a:latin typeface="Swiss 721 SWA" panose="020B0504020202020204" pitchFamily="34" charset="0"/>
              </a:rPr>
              <a:t>How many people tried to buy tickets?</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More than 1,500 people tried to buy tickets from the fake ticket sales website set up to raise awareness of ticket fraud.</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rPr>
              <a:t>Why set up the website?</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More than 21,000 people have reported falling victim to ticket fraud in the previous 3 years.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More than £17 million has been reported to be lost to ticket fraudsters in the previous 3 years.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Victims are most likely to be men in their twenties.</a:t>
            </a:r>
          </a:p>
          <a:p>
            <a:r>
              <a:rPr lang="en-GB" i="1" dirty="0">
                <a:solidFill>
                  <a:srgbClr val="00303C"/>
                </a:solidFill>
                <a:effectLst/>
                <a:latin typeface="Futura" panose="020B0602020204020303" pitchFamily="34" charset="-79"/>
                <a:cs typeface="Futura" panose="020B0602020204020303" pitchFamily="34" charset="-79"/>
              </a:rPr>
              <a:t>Source: </a:t>
            </a:r>
            <a:r>
              <a:rPr lang="en-GB" i="1" dirty="0" err="1">
                <a:solidFill>
                  <a:srgbClr val="00303C"/>
                </a:solidFill>
                <a:effectLst/>
                <a:latin typeface="Futura" panose="020B0602020204020303" pitchFamily="34" charset="-79"/>
                <a:cs typeface="Futura" panose="020B0602020204020303" pitchFamily="34" charset="-79"/>
              </a:rPr>
              <a:t>www.actionfraud.police.uk</a:t>
            </a:r>
            <a:endParaRPr lang="en-GB" dirty="0">
              <a:solidFill>
                <a:srgbClr val="00303C"/>
              </a:solidFill>
              <a:effectLst/>
              <a:latin typeface="Futura" panose="020B0602020204020303" pitchFamily="34" charset="-79"/>
              <a:cs typeface="Futura" panose="020B0602020204020303" pitchFamily="34" charset="-79"/>
            </a:endParaRPr>
          </a:p>
          <a:p>
            <a:endParaRPr lang="en-GB" b="1" dirty="0">
              <a:solidFill>
                <a:srgbClr val="00303C"/>
              </a:solidFill>
              <a:effectLst/>
              <a:latin typeface="Swiss 721 SWA" panose="020B0504020202020204" pitchFamily="34" charset="0"/>
            </a:endParaRPr>
          </a:p>
          <a:p>
            <a:r>
              <a:rPr lang="en-GB" b="1" dirty="0">
                <a:solidFill>
                  <a:srgbClr val="00303C"/>
                </a:solidFill>
                <a:effectLst/>
                <a:latin typeface="Swiss 721 SWA" panose="020B0504020202020204" pitchFamily="34" charset="0"/>
              </a:rPr>
              <a:t>How can you avoid falling victim to ticket fraud?</a:t>
            </a:r>
            <a:endParaRPr lang="en-GB" dirty="0">
              <a:solidFill>
                <a:srgbClr val="00303C"/>
              </a:solidFill>
              <a:effectLst/>
              <a:latin typeface="Swiss 721 SWA" panose="020B0504020202020204" pitchFamily="34" charset="0"/>
            </a:endParaRPr>
          </a:p>
        </p:txBody>
      </p:sp>
      <p:pic>
        <p:nvPicPr>
          <p:cNvPr id="3" name="Picture 2">
            <a:extLst>
              <a:ext uri="{FF2B5EF4-FFF2-40B4-BE49-F238E27FC236}">
                <a16:creationId xmlns:a16="http://schemas.microsoft.com/office/drawing/2014/main" id="{3FD3C6BB-34EC-5342-9343-1FD25A99E17D}"/>
              </a:ext>
            </a:extLst>
          </p:cNvPr>
          <p:cNvPicPr>
            <a:picLocks noChangeAspect="1"/>
          </p:cNvPicPr>
          <p:nvPr userDrawn="1"/>
        </p:nvPicPr>
        <p:blipFill rotWithShape="1">
          <a:blip r:embed="rId2"/>
          <a:srcRect l="3842" r="38142"/>
          <a:stretch/>
        </p:blipFill>
        <p:spPr>
          <a:xfrm>
            <a:off x="6766560" y="-8211"/>
            <a:ext cx="5425440" cy="6234497"/>
          </a:xfrm>
          <a:prstGeom prst="rect">
            <a:avLst/>
          </a:prstGeom>
        </p:spPr>
      </p:pic>
    </p:spTree>
    <p:extLst>
      <p:ext uri="{BB962C8B-B14F-4D97-AF65-F5344CB8AC3E}">
        <p14:creationId xmlns:p14="http://schemas.microsoft.com/office/powerpoint/2010/main" val="577010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MONEY MULES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2239753"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MONEY MULES</a:t>
            </a:r>
          </a:p>
        </p:txBody>
      </p:sp>
      <p:sp>
        <p:nvSpPr>
          <p:cNvPr id="3" name="Rectangle 2">
            <a:extLst>
              <a:ext uri="{FF2B5EF4-FFF2-40B4-BE49-F238E27FC236}">
                <a16:creationId xmlns:a16="http://schemas.microsoft.com/office/drawing/2014/main" id="{131DE903-AC48-3E48-B6C2-7DFB1A45918E}"/>
              </a:ext>
            </a:extLst>
          </p:cNvPr>
          <p:cNvSpPr/>
          <p:nvPr userDrawn="1"/>
        </p:nvSpPr>
        <p:spPr>
          <a:xfrm>
            <a:off x="472048" y="1053338"/>
            <a:ext cx="10991639" cy="92333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 money mule is a person who transfers illegally gained money on behalf of others, usually through their bank account. Criminals contact people who are often in need of money through job adverts on social media, just like the one below.</a:t>
            </a:r>
          </a:p>
        </p:txBody>
      </p:sp>
      <p:sp>
        <p:nvSpPr>
          <p:cNvPr id="8" name="Rectangle 7">
            <a:extLst>
              <a:ext uri="{FF2B5EF4-FFF2-40B4-BE49-F238E27FC236}">
                <a16:creationId xmlns:a16="http://schemas.microsoft.com/office/drawing/2014/main" id="{8F415DCB-CE29-8E43-94D6-FA2468473426}"/>
              </a:ext>
            </a:extLst>
          </p:cNvPr>
          <p:cNvSpPr/>
          <p:nvPr userDrawn="1"/>
        </p:nvSpPr>
        <p:spPr>
          <a:xfrm>
            <a:off x="472048" y="2004271"/>
            <a:ext cx="5716996" cy="3970318"/>
          </a:xfrm>
          <a:prstGeom prst="rect">
            <a:avLst/>
          </a:prstGeom>
        </p:spPr>
        <p:txBody>
          <a:bodyPr wrap="square">
            <a:spAutoFit/>
          </a:bodyPr>
          <a:lstStyle/>
          <a:p>
            <a:r>
              <a:rPr lang="en-GB" dirty="0">
                <a:solidFill>
                  <a:srgbClr val="7D2378"/>
                </a:solidFill>
                <a:effectLst/>
                <a:latin typeface="Futura" panose="020B0602020204020303" pitchFamily="34" charset="-79"/>
                <a:cs typeface="Futura" panose="020B0602020204020303" pitchFamily="34" charset="-79"/>
              </a:rPr>
              <a:t>How it works:</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You sign up to a fantastic job opportunity and provide your new employer (the criminal) with your bank account details. More often than not you will not be aware that you are about to be involved in illegal activities.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Once they have gained your trust, the criminal transfers money to your bank account.</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Once the money has cleared your bank account you will be told the details of a different bank account to transfer the money to.</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You will be told how much you can keep as your “fee”.</a:t>
            </a:r>
          </a:p>
        </p:txBody>
      </p:sp>
      <p:sp>
        <p:nvSpPr>
          <p:cNvPr id="9" name="Rectangle 8">
            <a:extLst>
              <a:ext uri="{FF2B5EF4-FFF2-40B4-BE49-F238E27FC236}">
                <a16:creationId xmlns:a16="http://schemas.microsoft.com/office/drawing/2014/main" id="{5E563C70-0295-C740-8413-4F7C5FB55C8E}"/>
              </a:ext>
            </a:extLst>
          </p:cNvPr>
          <p:cNvSpPr/>
          <p:nvPr userDrawn="1"/>
        </p:nvSpPr>
        <p:spPr>
          <a:xfrm>
            <a:off x="6329804" y="1989313"/>
            <a:ext cx="5390148"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Once the criminals have your bank account details they will keep encouraging you to transfer more. By this point you will be aware of the scam/fraud that is taking place and you will probably try to get out of the agreement. This might be difficult as they can often threaten you.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Banks have systems in place to identify suspicious movement of money and if you are caught illegally transferring criminal funds, it is likely that your bank account will be closed and you may find it hard to get credit and/or loans in the future. Worst of all, this can carry a prison sentence of up to 14 years.</a:t>
            </a:r>
          </a:p>
        </p:txBody>
      </p:sp>
    </p:spTree>
    <p:extLst>
      <p:ext uri="{BB962C8B-B14F-4D97-AF65-F5344CB8AC3E}">
        <p14:creationId xmlns:p14="http://schemas.microsoft.com/office/powerpoint/2010/main" val="2723084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7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CEBBE8-CC22-E14A-AEB2-FCAECE3142A5}"/>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6" name="Rounded Rectangle 15">
            <a:extLst>
              <a:ext uri="{FF2B5EF4-FFF2-40B4-BE49-F238E27FC236}">
                <a16:creationId xmlns:a16="http://schemas.microsoft.com/office/drawing/2014/main" id="{3E1EC477-0627-F74D-9B45-4AA4234A2532}"/>
              </a:ext>
            </a:extLst>
          </p:cNvPr>
          <p:cNvSpPr/>
          <p:nvPr userDrawn="1"/>
        </p:nvSpPr>
        <p:spPr>
          <a:xfrm>
            <a:off x="545671" y="4093795"/>
            <a:ext cx="11197149" cy="1784687"/>
          </a:xfrm>
          <a:prstGeom prst="roundRect">
            <a:avLst>
              <a:gd name="adj" fmla="val 16305"/>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C4879A8-76DD-CE43-B355-52B305FB9A08}"/>
              </a:ext>
            </a:extLst>
          </p:cNvPr>
          <p:cNvSpPr/>
          <p:nvPr userDrawn="1"/>
        </p:nvSpPr>
        <p:spPr>
          <a:xfrm>
            <a:off x="1384603" y="430705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2CEF5E06-6FC2-9F44-BCD2-6E128355854E}"/>
              </a:ext>
            </a:extLst>
          </p:cNvPr>
          <p:cNvCxnSpPr/>
          <p:nvPr userDrawn="1"/>
        </p:nvCxnSpPr>
        <p:spPr>
          <a:xfrm>
            <a:off x="866893" y="4925396"/>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466C4BA9-8D0A-B348-9CF1-2A80BD6BB290}"/>
              </a:ext>
            </a:extLst>
          </p:cNvPr>
          <p:cNvPicPr>
            <a:picLocks noChangeAspect="1"/>
          </p:cNvPicPr>
          <p:nvPr userDrawn="1"/>
        </p:nvPicPr>
        <p:blipFill>
          <a:blip r:embed="rId2"/>
          <a:stretch>
            <a:fillRect/>
          </a:stretch>
        </p:blipFill>
        <p:spPr>
          <a:xfrm>
            <a:off x="793289" y="4200789"/>
            <a:ext cx="664919" cy="662260"/>
          </a:xfrm>
          <a:prstGeom prst="rect">
            <a:avLst/>
          </a:prstGeom>
        </p:spPr>
      </p:pic>
      <p:sp>
        <p:nvSpPr>
          <p:cNvPr id="21" name="Rectangle 20">
            <a:extLst>
              <a:ext uri="{FF2B5EF4-FFF2-40B4-BE49-F238E27FC236}">
                <a16:creationId xmlns:a16="http://schemas.microsoft.com/office/drawing/2014/main" id="{D02D532F-08EB-2844-BFAE-1D8610DD6E3F}"/>
              </a:ext>
            </a:extLst>
          </p:cNvPr>
          <p:cNvSpPr/>
          <p:nvPr userDrawn="1"/>
        </p:nvSpPr>
        <p:spPr>
          <a:xfrm>
            <a:off x="793289" y="4982880"/>
            <a:ext cx="10853040" cy="646331"/>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Just over 7,500 young people in the UK aged under 21 were caught acting as money mules in 2019.</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Cifas</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
        <p:nvSpPr>
          <p:cNvPr id="22" name="TextBox 21">
            <a:extLst>
              <a:ext uri="{FF2B5EF4-FFF2-40B4-BE49-F238E27FC236}">
                <a16:creationId xmlns:a16="http://schemas.microsoft.com/office/drawing/2014/main" id="{98E47763-CCA5-2E43-9F6B-C488E991803B}"/>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MONEY MULES</a:t>
            </a:r>
          </a:p>
        </p:txBody>
      </p:sp>
    </p:spTree>
    <p:extLst>
      <p:ext uri="{BB962C8B-B14F-4D97-AF65-F5344CB8AC3E}">
        <p14:creationId xmlns:p14="http://schemas.microsoft.com/office/powerpoint/2010/main" val="91941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A2C1D0DD-D9DD-F340-BE6B-BDC6BB7E0B61}"/>
              </a:ext>
            </a:extLst>
          </p:cNvPr>
          <p:cNvSpPr/>
          <p:nvPr userDrawn="1"/>
        </p:nvSpPr>
        <p:spPr>
          <a:xfrm>
            <a:off x="0" y="0"/>
            <a:ext cx="12192000" cy="6356350"/>
          </a:xfrm>
          <a:prstGeom prst="rect">
            <a:avLst/>
          </a:prstGeom>
          <a:solidFill>
            <a:srgbClr val="ED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22EDB67-A5BE-E748-9829-9502A49162D8}"/>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213F85"/>
                </a:solidFill>
                <a:latin typeface="Futura Medium" panose="020B0602020204020303" pitchFamily="34" charset="-79"/>
                <a:cs typeface="Futura Medium" panose="020B0602020204020303" pitchFamily="34" charset="-79"/>
              </a:rPr>
              <a:t>WHAT HAVE </a:t>
            </a:r>
            <a:r>
              <a:rPr lang="en-US" sz="4000" b="1" i="0" dirty="0">
                <a:solidFill>
                  <a:srgbClr val="7D2378"/>
                </a:solidFill>
                <a:latin typeface="Futura" panose="020B0602020204020303" pitchFamily="34" charset="-79"/>
                <a:cs typeface="Futura" panose="020B0602020204020303" pitchFamily="34" charset="-79"/>
              </a:rPr>
              <a:t>YOU LEARNT?</a:t>
            </a:r>
          </a:p>
        </p:txBody>
      </p:sp>
      <p:cxnSp>
        <p:nvCxnSpPr>
          <p:cNvPr id="10" name="Straight Connector 9">
            <a:extLst>
              <a:ext uri="{FF2B5EF4-FFF2-40B4-BE49-F238E27FC236}">
                <a16:creationId xmlns:a16="http://schemas.microsoft.com/office/drawing/2014/main" id="{332A3A5C-366B-B546-88F6-24D0023FB465}"/>
              </a:ext>
            </a:extLst>
          </p:cNvPr>
          <p:cNvCxnSpPr>
            <a:cxnSpLocks/>
          </p:cNvCxnSpPr>
          <p:nvPr userDrawn="1"/>
        </p:nvCxnSpPr>
        <p:spPr>
          <a:xfrm>
            <a:off x="1210137" y="977443"/>
            <a:ext cx="6731228"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494998" y="6289627"/>
            <a:ext cx="801957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HAVE YOU LEARNT?</a:t>
            </a:r>
          </a:p>
        </p:txBody>
      </p:sp>
      <p:pic>
        <p:nvPicPr>
          <p:cNvPr id="3" name="Picture 2">
            <a:extLst>
              <a:ext uri="{FF2B5EF4-FFF2-40B4-BE49-F238E27FC236}">
                <a16:creationId xmlns:a16="http://schemas.microsoft.com/office/drawing/2014/main" id="{A7885BE5-CFF6-8E4F-9E8C-CF199E4E5753}"/>
              </a:ext>
            </a:extLst>
          </p:cNvPr>
          <p:cNvPicPr>
            <a:picLocks noChangeAspect="1"/>
          </p:cNvPicPr>
          <p:nvPr userDrawn="1"/>
        </p:nvPicPr>
        <p:blipFill>
          <a:blip r:embed="rId2"/>
          <a:stretch>
            <a:fillRect/>
          </a:stretch>
        </p:blipFill>
        <p:spPr>
          <a:xfrm>
            <a:off x="405036" y="303567"/>
            <a:ext cx="752968" cy="752968"/>
          </a:xfrm>
          <a:prstGeom prst="rect">
            <a:avLst/>
          </a:prstGeom>
        </p:spPr>
      </p:pic>
      <p:sp>
        <p:nvSpPr>
          <p:cNvPr id="7" name="Rectangle 6">
            <a:extLst>
              <a:ext uri="{FF2B5EF4-FFF2-40B4-BE49-F238E27FC236}">
                <a16:creationId xmlns:a16="http://schemas.microsoft.com/office/drawing/2014/main" id="{78BC6D0F-D87A-B34D-96CA-64F448EDA408}"/>
              </a:ext>
            </a:extLst>
          </p:cNvPr>
          <p:cNvSpPr/>
          <p:nvPr userDrawn="1"/>
        </p:nvSpPr>
        <p:spPr>
          <a:xfrm>
            <a:off x="405035" y="1134548"/>
            <a:ext cx="11289659"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learnt from the previous pages in this chapter, complete the activity and case study:</a:t>
            </a:r>
          </a:p>
        </p:txBody>
      </p:sp>
    </p:spTree>
    <p:extLst>
      <p:ext uri="{BB962C8B-B14F-4D97-AF65-F5344CB8AC3E}">
        <p14:creationId xmlns:p14="http://schemas.microsoft.com/office/powerpoint/2010/main" val="619884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A2C1D0DD-D9DD-F340-BE6B-BDC6BB7E0B61}"/>
              </a:ext>
            </a:extLst>
          </p:cNvPr>
          <p:cNvSpPr/>
          <p:nvPr userDrawn="1"/>
        </p:nvSpPr>
        <p:spPr>
          <a:xfrm>
            <a:off x="0" y="0"/>
            <a:ext cx="12192000" cy="6356350"/>
          </a:xfrm>
          <a:prstGeom prst="rect">
            <a:avLst/>
          </a:prstGeom>
          <a:solidFill>
            <a:srgbClr val="ED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494998" y="6289627"/>
            <a:ext cx="801957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HAVE YOU LEARNT?</a:t>
            </a:r>
          </a:p>
        </p:txBody>
      </p:sp>
      <p:sp>
        <p:nvSpPr>
          <p:cNvPr id="16" name="TextBox 15">
            <a:extLst>
              <a:ext uri="{FF2B5EF4-FFF2-40B4-BE49-F238E27FC236}">
                <a16:creationId xmlns:a16="http://schemas.microsoft.com/office/drawing/2014/main" id="{72DAAD13-94DB-5349-84ED-07602289BE04}"/>
              </a:ext>
            </a:extLst>
          </p:cNvPr>
          <p:cNvSpPr txBox="1"/>
          <p:nvPr userDrawn="1"/>
        </p:nvSpPr>
        <p:spPr>
          <a:xfrm>
            <a:off x="1035944" y="470225"/>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62584AAC-D222-CB4F-A443-C6B994050F23}"/>
              </a:ext>
            </a:extLst>
          </p:cNvPr>
          <p:cNvCxnSpPr>
            <a:cxnSpLocks/>
          </p:cNvCxnSpPr>
          <p:nvPr userDrawn="1"/>
        </p:nvCxnSpPr>
        <p:spPr>
          <a:xfrm>
            <a:off x="1130271" y="892345"/>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9" name="Picture 18">
            <a:extLst>
              <a:ext uri="{FF2B5EF4-FFF2-40B4-BE49-F238E27FC236}">
                <a16:creationId xmlns:a16="http://schemas.microsoft.com/office/drawing/2014/main" id="{79EEC6CD-4153-2646-ABF3-112466CF0DB5}"/>
              </a:ext>
            </a:extLst>
          </p:cNvPr>
          <p:cNvPicPr>
            <a:picLocks noChangeAspect="1"/>
          </p:cNvPicPr>
          <p:nvPr userDrawn="1"/>
        </p:nvPicPr>
        <p:blipFill>
          <a:blip r:embed="rId2"/>
          <a:stretch>
            <a:fillRect/>
          </a:stretch>
        </p:blipFill>
        <p:spPr>
          <a:xfrm>
            <a:off x="487298" y="411999"/>
            <a:ext cx="578115" cy="578115"/>
          </a:xfrm>
          <a:prstGeom prst="rect">
            <a:avLst/>
          </a:prstGeom>
        </p:spPr>
      </p:pic>
      <p:sp>
        <p:nvSpPr>
          <p:cNvPr id="11" name="Rectangle 10">
            <a:extLst>
              <a:ext uri="{FF2B5EF4-FFF2-40B4-BE49-F238E27FC236}">
                <a16:creationId xmlns:a16="http://schemas.microsoft.com/office/drawing/2014/main" id="{81190822-CA8B-ED4D-A119-D2DB9BB6D0D1}"/>
              </a:ext>
            </a:extLst>
          </p:cNvPr>
          <p:cNvSpPr/>
          <p:nvPr userDrawn="1"/>
        </p:nvSpPr>
        <p:spPr>
          <a:xfrm>
            <a:off x="3054013" y="523013"/>
            <a:ext cx="3651705" cy="369332"/>
          </a:xfrm>
          <a:prstGeom prst="rect">
            <a:avLst/>
          </a:prstGeom>
        </p:spPr>
        <p:txBody>
          <a:bodyPr wrap="none">
            <a:spAutoFit/>
          </a:bodyPr>
          <a:lstStyle/>
          <a:p>
            <a:r>
              <a:rPr lang="en-GB" dirty="0">
                <a:solidFill>
                  <a:srgbClr val="002F3B"/>
                </a:solidFill>
                <a:effectLst/>
                <a:latin typeface="Futura" panose="020B0602020204020303" pitchFamily="34" charset="-79"/>
                <a:cs typeface="Futura" panose="020B0602020204020303" pitchFamily="34" charset="-79"/>
              </a:rPr>
              <a:t>Noah receives the following text:</a:t>
            </a:r>
          </a:p>
        </p:txBody>
      </p:sp>
      <p:pic>
        <p:nvPicPr>
          <p:cNvPr id="20" name="Picture 19">
            <a:extLst>
              <a:ext uri="{FF2B5EF4-FFF2-40B4-BE49-F238E27FC236}">
                <a16:creationId xmlns:a16="http://schemas.microsoft.com/office/drawing/2014/main" id="{6FC2982B-D6E4-924B-AA74-4652909D356E}"/>
              </a:ext>
            </a:extLst>
          </p:cNvPr>
          <p:cNvPicPr>
            <a:picLocks noChangeAspect="1"/>
          </p:cNvPicPr>
          <p:nvPr userDrawn="1"/>
        </p:nvPicPr>
        <p:blipFill>
          <a:blip r:embed="rId3"/>
          <a:stretch>
            <a:fillRect/>
          </a:stretch>
        </p:blipFill>
        <p:spPr>
          <a:xfrm>
            <a:off x="7941365" y="-638175"/>
            <a:ext cx="5054512" cy="6858000"/>
          </a:xfrm>
          <a:prstGeom prst="rect">
            <a:avLst/>
          </a:prstGeom>
        </p:spPr>
      </p:pic>
      <p:sp>
        <p:nvSpPr>
          <p:cNvPr id="21" name="Rectangle 20">
            <a:extLst>
              <a:ext uri="{FF2B5EF4-FFF2-40B4-BE49-F238E27FC236}">
                <a16:creationId xmlns:a16="http://schemas.microsoft.com/office/drawing/2014/main" id="{0E401F2A-E0D1-7B49-B473-8A9B93BD7F0B}"/>
              </a:ext>
            </a:extLst>
          </p:cNvPr>
          <p:cNvSpPr/>
          <p:nvPr userDrawn="1"/>
        </p:nvSpPr>
        <p:spPr>
          <a:xfrm>
            <a:off x="487298" y="1037081"/>
            <a:ext cx="7666102"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a panic, Noah clicks through using the link provided and immediately enters his customer number and PIN. Within seconds he receives another message…</a:t>
            </a: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2F3B"/>
              </a:solidFill>
              <a:effectLst/>
              <a:latin typeface="Futura" panose="020B0602020204020303" pitchFamily="34" charset="-79"/>
              <a:cs typeface="Futura" panose="020B0602020204020303" pitchFamily="34" charset="-79"/>
            </a:endParaRPr>
          </a:p>
          <a:p>
            <a:endParaRPr lang="en-GB" dirty="0">
              <a:solidFill>
                <a:srgbClr val="002F3B"/>
              </a:solidFill>
              <a:effectLst/>
              <a:latin typeface="Futura" panose="020B0602020204020303" pitchFamily="34" charset="-79"/>
              <a:cs typeface="Futura" panose="020B0602020204020303" pitchFamily="34" charset="-79"/>
            </a:endParaRP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Still thinking about it, he looks again at the messages and starts to wonder if they are genuine. He checks his online banking app and, to his horror, he realises that all of his savings have gone.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What method of identity fraud is this?</a:t>
            </a:r>
          </a:p>
          <a:p>
            <a:r>
              <a:rPr lang="en-GB" b="1" dirty="0">
                <a:solidFill>
                  <a:srgbClr val="00303C"/>
                </a:solidFill>
                <a:effectLst/>
                <a:latin typeface="Swiss 721 SWA" panose="020B0504020202020204" pitchFamily="34" charset="0"/>
                <a:cs typeface="Futura" panose="020B0602020204020303" pitchFamily="34" charset="-79"/>
              </a:rPr>
              <a:t>2. </a:t>
            </a:r>
            <a:r>
              <a:rPr lang="en-GB" dirty="0">
                <a:solidFill>
                  <a:srgbClr val="00303C"/>
                </a:solidFill>
                <a:effectLst/>
                <a:latin typeface="Futura" panose="020B0602020204020303" pitchFamily="34" charset="-79"/>
                <a:cs typeface="Futura" panose="020B0602020204020303" pitchFamily="34" charset="-79"/>
              </a:rPr>
              <a:t>Looking back at the text, Noah has spotted a number of concerns.  </a:t>
            </a:r>
          </a:p>
          <a:p>
            <a:r>
              <a:rPr lang="en-GB" dirty="0">
                <a:solidFill>
                  <a:srgbClr val="00303C"/>
                </a:solidFill>
                <a:effectLst/>
                <a:latin typeface="Futura" panose="020B0602020204020303" pitchFamily="34" charset="-79"/>
                <a:cs typeface="Futura" panose="020B0602020204020303" pitchFamily="34" charset="-79"/>
              </a:rPr>
              <a:t>    Identify three details that indicate that the text is not genuine.</a:t>
            </a: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How could Noah have protected himself against this identity fraud?</a:t>
            </a:r>
          </a:p>
          <a:p>
            <a:r>
              <a:rPr lang="en-GB" b="1" dirty="0">
                <a:solidFill>
                  <a:srgbClr val="00303C"/>
                </a:solidFill>
                <a:effectLst/>
                <a:latin typeface="Swiss 721 SWA" panose="020B0504020202020204" pitchFamily="34" charset="0"/>
                <a:cs typeface="Futura" panose="020B0602020204020303" pitchFamily="34" charset="-79"/>
              </a:rPr>
              <a:t>4.</a:t>
            </a:r>
            <a:r>
              <a:rPr lang="en-GB" dirty="0">
                <a:solidFill>
                  <a:srgbClr val="00303C"/>
                </a:solidFill>
                <a:effectLst/>
                <a:latin typeface="Futura" panose="020B0602020204020303" pitchFamily="34" charset="-79"/>
                <a:cs typeface="Futura" panose="020B0602020204020303" pitchFamily="34" charset="-79"/>
              </a:rPr>
              <a:t> List five things Noah should do now.</a:t>
            </a:r>
          </a:p>
        </p:txBody>
      </p:sp>
      <p:pic>
        <p:nvPicPr>
          <p:cNvPr id="23" name="Picture 22">
            <a:extLst>
              <a:ext uri="{FF2B5EF4-FFF2-40B4-BE49-F238E27FC236}">
                <a16:creationId xmlns:a16="http://schemas.microsoft.com/office/drawing/2014/main" id="{9124E818-48A7-B94D-B606-28062246A1C6}"/>
              </a:ext>
            </a:extLst>
          </p:cNvPr>
          <p:cNvPicPr>
            <a:picLocks noChangeAspect="1"/>
          </p:cNvPicPr>
          <p:nvPr userDrawn="1"/>
        </p:nvPicPr>
        <p:blipFill>
          <a:blip r:embed="rId4"/>
          <a:stretch>
            <a:fillRect/>
          </a:stretch>
        </p:blipFill>
        <p:spPr>
          <a:xfrm>
            <a:off x="2558761" y="1839416"/>
            <a:ext cx="5245100" cy="939800"/>
          </a:xfrm>
          <a:prstGeom prst="rect">
            <a:avLst/>
          </a:prstGeom>
        </p:spPr>
      </p:pic>
    </p:spTree>
    <p:extLst>
      <p:ext uri="{BB962C8B-B14F-4D97-AF65-F5344CB8AC3E}">
        <p14:creationId xmlns:p14="http://schemas.microsoft.com/office/powerpoint/2010/main" val="124953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325A241-9D05-7F45-9585-6026FEA1780E}"/>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25" name="Straight Connector 24">
            <a:extLst>
              <a:ext uri="{FF2B5EF4-FFF2-40B4-BE49-F238E27FC236}">
                <a16:creationId xmlns:a16="http://schemas.microsoft.com/office/drawing/2014/main" id="{F7EC9395-8AD4-1C42-AE11-D5644DC8B717}"/>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26" name="TextBox 25">
            <a:extLst>
              <a:ext uri="{FF2B5EF4-FFF2-40B4-BE49-F238E27FC236}">
                <a16:creationId xmlns:a16="http://schemas.microsoft.com/office/drawing/2014/main" id="{BEB36636-D736-CE45-BD11-667A1301C77B}"/>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PERSONAL DATA</a:t>
            </a:r>
          </a:p>
        </p:txBody>
      </p:sp>
      <p:sp>
        <p:nvSpPr>
          <p:cNvPr id="27" name="Rectangle 26">
            <a:extLst>
              <a:ext uri="{FF2B5EF4-FFF2-40B4-BE49-F238E27FC236}">
                <a16:creationId xmlns:a16="http://schemas.microsoft.com/office/drawing/2014/main" id="{1BAFF485-3243-A041-8CFF-16A41EB77FD9}"/>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2" name="Rectangle 1">
            <a:extLst>
              <a:ext uri="{FF2B5EF4-FFF2-40B4-BE49-F238E27FC236}">
                <a16:creationId xmlns:a16="http://schemas.microsoft.com/office/drawing/2014/main" id="{D30B3697-AD5E-E44F-BE37-2D72A3887B93}"/>
              </a:ext>
            </a:extLst>
          </p:cNvPr>
          <p:cNvSpPr/>
          <p:nvPr userDrawn="1"/>
        </p:nvSpPr>
        <p:spPr>
          <a:xfrm>
            <a:off x="449548" y="1995664"/>
            <a:ext cx="3467934"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2017 Ofcom asked 1,800 adults how confident they were about knowing how to manage access to their personal data online. By this, Ofcom meant whether these adults knew how to stop companies from getting access to their personal details, for example, their date of birth, address, phone number, etc. The chart here shows the answers that were given as percentages.</a:t>
            </a:r>
          </a:p>
        </p:txBody>
      </p:sp>
      <p:pic>
        <p:nvPicPr>
          <p:cNvPr id="7" name="Picture 6">
            <a:extLst>
              <a:ext uri="{FF2B5EF4-FFF2-40B4-BE49-F238E27FC236}">
                <a16:creationId xmlns:a16="http://schemas.microsoft.com/office/drawing/2014/main" id="{ADAC0A95-F3E2-A14E-8147-6743381A63A3}"/>
              </a:ext>
            </a:extLst>
          </p:cNvPr>
          <p:cNvPicPr>
            <a:picLocks noChangeAspect="1"/>
          </p:cNvPicPr>
          <p:nvPr userDrawn="1"/>
        </p:nvPicPr>
        <p:blipFill rotWithShape="1">
          <a:blip r:embed="rId2"/>
          <a:srcRect t="9305"/>
          <a:stretch/>
        </p:blipFill>
        <p:spPr>
          <a:xfrm>
            <a:off x="4419600" y="336302"/>
            <a:ext cx="7887912" cy="6219826"/>
          </a:xfrm>
          <a:prstGeom prst="rect">
            <a:avLst/>
          </a:prstGeom>
        </p:spPr>
      </p:pic>
      <p:pic>
        <p:nvPicPr>
          <p:cNvPr id="28" name="Picture 27">
            <a:extLst>
              <a:ext uri="{FF2B5EF4-FFF2-40B4-BE49-F238E27FC236}">
                <a16:creationId xmlns:a16="http://schemas.microsoft.com/office/drawing/2014/main" id="{ED64090D-35E4-B440-A822-9DB66EE6E2C2}"/>
              </a:ext>
            </a:extLst>
          </p:cNvPr>
          <p:cNvPicPr>
            <a:picLocks noChangeAspect="1"/>
          </p:cNvPicPr>
          <p:nvPr userDrawn="1"/>
        </p:nvPicPr>
        <p:blipFill rotWithShape="1">
          <a:blip r:embed="rId2"/>
          <a:srcRect t="1067" b="90406"/>
          <a:stretch/>
        </p:blipFill>
        <p:spPr>
          <a:xfrm>
            <a:off x="4038600" y="5084419"/>
            <a:ext cx="7887912" cy="584775"/>
          </a:xfrm>
          <a:prstGeom prst="rect">
            <a:avLst/>
          </a:prstGeom>
        </p:spPr>
      </p:pic>
      <p:sp>
        <p:nvSpPr>
          <p:cNvPr id="12" name="Rectangle 11">
            <a:extLst>
              <a:ext uri="{FF2B5EF4-FFF2-40B4-BE49-F238E27FC236}">
                <a16:creationId xmlns:a16="http://schemas.microsoft.com/office/drawing/2014/main" id="{BC8EEA72-30B0-E34B-88DC-E7C3FE44EA3B}"/>
              </a:ext>
            </a:extLst>
          </p:cNvPr>
          <p:cNvSpPr/>
          <p:nvPr userDrawn="1"/>
        </p:nvSpPr>
        <p:spPr>
          <a:xfrm>
            <a:off x="8827271" y="5460304"/>
            <a:ext cx="2999667" cy="369332"/>
          </a:xfrm>
          <a:prstGeom prst="rect">
            <a:avLst/>
          </a:prstGeom>
        </p:spPr>
        <p:txBody>
          <a:bodyPr wrap="none">
            <a:spAutoFit/>
          </a:bodyPr>
          <a:lstStyle/>
          <a:p>
            <a:r>
              <a:rPr lang="en-GB" i="1" dirty="0">
                <a:solidFill>
                  <a:srgbClr val="002F3B"/>
                </a:solidFill>
                <a:effectLst/>
                <a:latin typeface="Futura" panose="020B0602020204020303" pitchFamily="34" charset="-79"/>
                <a:cs typeface="Futura" panose="020B0602020204020303" pitchFamily="34" charset="-79"/>
              </a:rPr>
              <a:t>Source: </a:t>
            </a:r>
            <a:r>
              <a:rPr lang="en-GB" i="1" dirty="0" err="1">
                <a:solidFill>
                  <a:srgbClr val="002F3B"/>
                </a:solidFill>
                <a:effectLst/>
                <a:latin typeface="Futura" panose="020B0602020204020303" pitchFamily="34" charset="-79"/>
                <a:cs typeface="Futura" panose="020B0602020204020303" pitchFamily="34" charset="-79"/>
              </a:rPr>
              <a:t>www.ofcom.org.uk</a:t>
            </a: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052948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1795A8D-0FCD-6042-9379-78CE110FFF5B}"/>
              </a:ext>
            </a:extLst>
          </p:cNvPr>
          <p:cNvSpPr/>
          <p:nvPr userDrawn="1"/>
        </p:nvSpPr>
        <p:spPr>
          <a:xfrm>
            <a:off x="429928" y="341311"/>
            <a:ext cx="11033759" cy="5909310"/>
          </a:xfrm>
          <a:prstGeom prst="rect">
            <a:avLst/>
          </a:prstGeom>
        </p:spPr>
        <p:txBody>
          <a:bodyPr wrap="square">
            <a:spAutoFit/>
          </a:bodyPr>
          <a:lstStyle/>
          <a:p>
            <a:r>
              <a:rPr lang="en-GB" b="1" dirty="0">
                <a:solidFill>
                  <a:srgbClr val="00303C"/>
                </a:solidFill>
                <a:effectLst/>
                <a:latin typeface="FUTURA MEDIUM" panose="020B0602020204020303" pitchFamily="34" charset="-79"/>
                <a:cs typeface="FUTURA MEDIUM" panose="020B0602020204020303" pitchFamily="34" charset="-79"/>
              </a:rPr>
              <a:t>1. </a:t>
            </a:r>
            <a:r>
              <a:rPr lang="en-GB" dirty="0">
                <a:solidFill>
                  <a:srgbClr val="00303C"/>
                </a:solidFill>
                <a:effectLst/>
                <a:latin typeface="Futura Medium" panose="020B0602020204020303" pitchFamily="34" charset="-79"/>
                <a:cs typeface="Futura Medium" panose="020B0602020204020303" pitchFamily="34" charset="-79"/>
              </a:rPr>
              <a:t>What percentage of all internet users were either very or fairly confident about managing their data   </a:t>
            </a:r>
          </a:p>
          <a:p>
            <a:r>
              <a:rPr lang="en-GB" dirty="0">
                <a:solidFill>
                  <a:srgbClr val="00303C"/>
                </a:solidFill>
                <a:effectLst/>
                <a:latin typeface="Futura Medium" panose="020B0602020204020303" pitchFamily="34" charset="-79"/>
                <a:cs typeface="Futura Medium" panose="020B0602020204020303" pitchFamily="34" charset="-79"/>
              </a:rPr>
              <a:t>    online?</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dirty="0">
                <a:solidFill>
                  <a:srgbClr val="00303C"/>
                </a:solidFill>
                <a:effectLst/>
                <a:latin typeface="FUTURA MEDIUM" panose="020B0602020204020303" pitchFamily="34" charset="-79"/>
                <a:cs typeface="FUTURA MEDIUM" panose="020B0602020204020303" pitchFamily="34" charset="-79"/>
              </a:rPr>
              <a:t>2. a)</a:t>
            </a:r>
            <a:r>
              <a:rPr lang="en-GB" dirty="0">
                <a:solidFill>
                  <a:srgbClr val="00303C"/>
                </a:solidFill>
                <a:effectLst/>
                <a:latin typeface="Futura Medium" panose="020B0602020204020303" pitchFamily="34" charset="-79"/>
                <a:cs typeface="Futura Medium" panose="020B0602020204020303" pitchFamily="34" charset="-79"/>
              </a:rPr>
              <a:t> Which age groups were more confident than this?</a:t>
            </a:r>
          </a:p>
          <a:p>
            <a:r>
              <a:rPr lang="en-GB" b="1" dirty="0">
                <a:solidFill>
                  <a:srgbClr val="00303C"/>
                </a:solidFill>
                <a:effectLst/>
                <a:latin typeface="FUTURA MEDIUM" panose="020B0602020204020303" pitchFamily="34" charset="-79"/>
                <a:cs typeface="FUTURA MEDIUM" panose="020B0602020204020303" pitchFamily="34" charset="-79"/>
              </a:rPr>
              <a:t>    b)</a:t>
            </a:r>
            <a:r>
              <a:rPr lang="en-GB" dirty="0">
                <a:solidFill>
                  <a:srgbClr val="00303C"/>
                </a:solidFill>
                <a:effectLst/>
                <a:latin typeface="Futura Medium" panose="020B0602020204020303" pitchFamily="34" charset="-79"/>
                <a:cs typeface="Futura Medium" panose="020B0602020204020303" pitchFamily="34" charset="-79"/>
              </a:rPr>
              <a:t> Why do you think this is?</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dirty="0">
                <a:solidFill>
                  <a:srgbClr val="00303C"/>
                </a:solidFill>
                <a:effectLst/>
                <a:latin typeface="FUTURA MEDIUM" panose="020B0602020204020303" pitchFamily="34" charset="-79"/>
                <a:cs typeface="FUTURA MEDIUM" panose="020B0602020204020303" pitchFamily="34" charset="-79"/>
              </a:rPr>
              <a:t>3. a) </a:t>
            </a:r>
            <a:r>
              <a:rPr lang="en-GB" dirty="0">
                <a:solidFill>
                  <a:srgbClr val="00303C"/>
                </a:solidFill>
                <a:effectLst/>
                <a:latin typeface="Futura Medium" panose="020B0602020204020303" pitchFamily="34" charset="-79"/>
                <a:cs typeface="Futura Medium" panose="020B0602020204020303" pitchFamily="34" charset="-79"/>
              </a:rPr>
              <a:t>Which age group was the least confident about managing their data online?</a:t>
            </a:r>
          </a:p>
          <a:p>
            <a:r>
              <a:rPr lang="en-GB" b="1" dirty="0">
                <a:solidFill>
                  <a:srgbClr val="00303C"/>
                </a:solidFill>
                <a:effectLst/>
                <a:latin typeface="FUTURA MEDIUM" panose="020B0602020204020303" pitchFamily="34" charset="-79"/>
                <a:cs typeface="FUTURA MEDIUM" panose="020B0602020204020303" pitchFamily="34" charset="-79"/>
              </a:rPr>
              <a:t>    b)</a:t>
            </a:r>
            <a:r>
              <a:rPr lang="en-GB" dirty="0">
                <a:solidFill>
                  <a:srgbClr val="00303C"/>
                </a:solidFill>
                <a:effectLst/>
                <a:latin typeface="Futura Medium" panose="020B0602020204020303" pitchFamily="34" charset="-79"/>
                <a:cs typeface="Futura Medium" panose="020B0602020204020303" pitchFamily="34" charset="-79"/>
              </a:rPr>
              <a:t> Is this the response that you would have expected? Explain your answer.</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Ofcom have provided you with the raw data, showing the actual number of males and females who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responded to this question. Calculate these as percentages and draw two pie charts representing this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information.</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Finally, write a paragraph summarising the key outcomes of this data.</a:t>
            </a:r>
          </a:p>
          <a:p>
            <a:endParaRPr lang="en-GB" dirty="0">
              <a:solidFill>
                <a:srgbClr val="002F3B"/>
              </a:solidFill>
              <a:effectLst/>
              <a:latin typeface="Futura" panose="020B0602020204020303" pitchFamily="34" charset="-79"/>
              <a:cs typeface="Futura" panose="020B0602020204020303" pitchFamily="34" charset="-79"/>
            </a:endParaRPr>
          </a:p>
        </p:txBody>
      </p:sp>
      <p:pic>
        <p:nvPicPr>
          <p:cNvPr id="8" name="Picture 7">
            <a:extLst>
              <a:ext uri="{FF2B5EF4-FFF2-40B4-BE49-F238E27FC236}">
                <a16:creationId xmlns:a16="http://schemas.microsoft.com/office/drawing/2014/main" id="{D74CC73A-062D-4443-A812-0BAA22166CFA}"/>
              </a:ext>
            </a:extLst>
          </p:cNvPr>
          <p:cNvPicPr>
            <a:picLocks noChangeAspect="1"/>
          </p:cNvPicPr>
          <p:nvPr userDrawn="1"/>
        </p:nvPicPr>
        <p:blipFill>
          <a:blip r:embed="rId2"/>
          <a:stretch>
            <a:fillRect/>
          </a:stretch>
        </p:blipFill>
        <p:spPr>
          <a:xfrm>
            <a:off x="1635924" y="3838253"/>
            <a:ext cx="8869316" cy="1489729"/>
          </a:xfrm>
          <a:prstGeom prst="rect">
            <a:avLst/>
          </a:prstGeom>
        </p:spPr>
      </p:pic>
    </p:spTree>
    <p:extLst>
      <p:ext uri="{BB962C8B-B14F-4D97-AF65-F5344CB8AC3E}">
        <p14:creationId xmlns:p14="http://schemas.microsoft.com/office/powerpoint/2010/main" val="2187206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EB36636-D736-CE45-BD11-667A1301C77B}"/>
              </a:ext>
            </a:extLst>
          </p:cNvPr>
          <p:cNvSpPr txBox="1"/>
          <p:nvPr userDrawn="1"/>
        </p:nvSpPr>
        <p:spPr>
          <a:xfrm>
            <a:off x="430298" y="421585"/>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CHECKS MADE</a:t>
            </a:r>
          </a:p>
        </p:txBody>
      </p:sp>
      <p:sp>
        <p:nvSpPr>
          <p:cNvPr id="3" name="Rectangle 2">
            <a:extLst>
              <a:ext uri="{FF2B5EF4-FFF2-40B4-BE49-F238E27FC236}">
                <a16:creationId xmlns:a16="http://schemas.microsoft.com/office/drawing/2014/main" id="{F945B868-38CF-E34D-9D7D-DB57F58A3CF4}"/>
              </a:ext>
            </a:extLst>
          </p:cNvPr>
          <p:cNvSpPr/>
          <p:nvPr userDrawn="1"/>
        </p:nvSpPr>
        <p:spPr>
          <a:xfrm>
            <a:off x="430298" y="1019775"/>
            <a:ext cx="2928919"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infographic shows the checks people make when purchasing online before entering financial information.</a:t>
            </a:r>
          </a:p>
          <a:p>
            <a:endParaRPr lang="en-GB" dirty="0">
              <a:solidFill>
                <a:srgbClr val="00303C"/>
              </a:solidFill>
              <a:effectLst/>
              <a:latin typeface="Futura" panose="020B0602020204020303" pitchFamily="34" charset="-79"/>
              <a:cs typeface="Futura"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In pairs, write a summary explaining the key points of this data. In your opinion, is there anything about the data that you were surprised about?</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ACF5D39A-C243-D541-B648-A7E52544B4AA}"/>
              </a:ext>
            </a:extLst>
          </p:cNvPr>
          <p:cNvSpPr/>
          <p:nvPr userDrawn="1"/>
        </p:nvSpPr>
        <p:spPr>
          <a:xfrm>
            <a:off x="3619101" y="383085"/>
            <a:ext cx="8123721" cy="5449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93E67DA-701F-F44A-AD7D-B568B0048F96}"/>
              </a:ext>
            </a:extLst>
          </p:cNvPr>
          <p:cNvPicPr>
            <a:picLocks noChangeAspect="1"/>
          </p:cNvPicPr>
          <p:nvPr userDrawn="1"/>
        </p:nvPicPr>
        <p:blipFill rotWithShape="1">
          <a:blip r:embed="rId2"/>
          <a:srcRect t="14870" b="16912"/>
          <a:stretch/>
        </p:blipFill>
        <p:spPr>
          <a:xfrm>
            <a:off x="3465095" y="460084"/>
            <a:ext cx="8402485" cy="5262281"/>
          </a:xfrm>
          <a:prstGeom prst="rect">
            <a:avLst/>
          </a:prstGeom>
        </p:spPr>
      </p:pic>
    </p:spTree>
    <p:extLst>
      <p:ext uri="{BB962C8B-B14F-4D97-AF65-F5344CB8AC3E}">
        <p14:creationId xmlns:p14="http://schemas.microsoft.com/office/powerpoint/2010/main" val="2905881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7FF842-25A4-4145-A931-81FC77157C99}"/>
              </a:ext>
            </a:extLst>
          </p:cNvPr>
          <p:cNvPicPr>
            <a:picLocks noChangeAspect="1"/>
          </p:cNvPicPr>
          <p:nvPr userDrawn="1"/>
        </p:nvPicPr>
        <p:blipFill>
          <a:blip r:embed="rId2"/>
          <a:stretch>
            <a:fillRect/>
          </a:stretch>
        </p:blipFill>
        <p:spPr>
          <a:xfrm>
            <a:off x="723813" y="412596"/>
            <a:ext cx="814394" cy="79669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pic>
        <p:nvPicPr>
          <p:cNvPr id="3" name="Picture 2">
            <a:extLst>
              <a:ext uri="{FF2B5EF4-FFF2-40B4-BE49-F238E27FC236}">
                <a16:creationId xmlns:a16="http://schemas.microsoft.com/office/drawing/2014/main" id="{27BB5DFE-0A52-534E-BD7E-734E8145E52C}"/>
              </a:ext>
            </a:extLst>
          </p:cNvPr>
          <p:cNvPicPr>
            <a:picLocks noChangeAspect="1"/>
          </p:cNvPicPr>
          <p:nvPr userDrawn="1"/>
        </p:nvPicPr>
        <p:blipFill>
          <a:blip r:embed="rId3"/>
          <a:stretch>
            <a:fillRect/>
          </a:stretch>
        </p:blipFill>
        <p:spPr>
          <a:xfrm rot="5400000">
            <a:off x="6023986" y="-3227625"/>
            <a:ext cx="218375" cy="12762806"/>
          </a:xfrm>
          <a:prstGeom prst="rect">
            <a:avLst/>
          </a:prstGeom>
        </p:spPr>
      </p:pic>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4"/>
          <a:stretch>
            <a:fillRect/>
          </a:stretch>
        </p:blipFill>
        <p:spPr>
          <a:xfrm rot="5400000" flipV="1">
            <a:off x="3931921" y="2770886"/>
            <a:ext cx="617622" cy="102937"/>
          </a:xfrm>
          <a:prstGeom prst="rect">
            <a:avLst/>
          </a:prstGeom>
        </p:spPr>
      </p:pic>
      <p:pic>
        <p:nvPicPr>
          <p:cNvPr id="18" name="Picture 17">
            <a:extLst>
              <a:ext uri="{FF2B5EF4-FFF2-40B4-BE49-F238E27FC236}">
                <a16:creationId xmlns:a16="http://schemas.microsoft.com/office/drawing/2014/main" id="{F576B327-49D7-F743-A702-DCAD08CB2797}"/>
              </a:ext>
            </a:extLst>
          </p:cNvPr>
          <p:cNvPicPr>
            <a:picLocks noChangeAspect="1"/>
          </p:cNvPicPr>
          <p:nvPr userDrawn="1"/>
        </p:nvPicPr>
        <p:blipFill>
          <a:blip r:embed="rId4"/>
          <a:stretch>
            <a:fillRect/>
          </a:stretch>
        </p:blipFill>
        <p:spPr>
          <a:xfrm rot="5400000" flipV="1">
            <a:off x="8010760" y="3411121"/>
            <a:ext cx="617622" cy="102937"/>
          </a:xfrm>
          <a:prstGeom prst="rect">
            <a:avLst/>
          </a:prstGeom>
        </p:spPr>
      </p:pic>
      <p:sp>
        <p:nvSpPr>
          <p:cNvPr id="8" name="Rectangle 7">
            <a:extLst>
              <a:ext uri="{FF2B5EF4-FFF2-40B4-BE49-F238E27FC236}">
                <a16:creationId xmlns:a16="http://schemas.microsoft.com/office/drawing/2014/main" id="{849E66CF-7EA8-994C-BFE2-E30AC39B6435}"/>
              </a:ext>
            </a:extLst>
          </p:cNvPr>
          <p:cNvSpPr/>
          <p:nvPr userDrawn="1"/>
        </p:nvSpPr>
        <p:spPr>
          <a:xfrm>
            <a:off x="1623462" y="337482"/>
            <a:ext cx="6096000" cy="2031325"/>
          </a:xfrm>
          <a:prstGeom prst="rect">
            <a:avLst/>
          </a:prstGeom>
        </p:spPr>
        <p:txBody>
          <a:bodyPr>
            <a:spAutoFit/>
          </a:bodyPr>
          <a:lstStyle/>
          <a:p>
            <a:r>
              <a:rPr lang="en-GB" dirty="0">
                <a:solidFill>
                  <a:srgbClr val="002F3B"/>
                </a:solidFill>
                <a:effectLst/>
                <a:latin typeface="Futura" panose="020B0602020204020303" pitchFamily="34" charset="-79"/>
                <a:cs typeface="Futura" panose="020B0602020204020303" pitchFamily="34" charset="-79"/>
              </a:rPr>
              <a:t>In 1925, Victor Lustig posed as the deputy director general of the Ministry of Posts and Telegraphs in Paris. He met with a group of scrap dealers and offered them the chance to buy the Eiffel Tower. One of the scrap dealers fell for the con and Lustig escaped with their money. He was eventually caught and sentenced to 20 years in Alcatraz (a notorious American prison). </a:t>
            </a:r>
          </a:p>
        </p:txBody>
      </p:sp>
      <p:sp>
        <p:nvSpPr>
          <p:cNvPr id="13" name="Rectangle 12">
            <a:extLst>
              <a:ext uri="{FF2B5EF4-FFF2-40B4-BE49-F238E27FC236}">
                <a16:creationId xmlns:a16="http://schemas.microsoft.com/office/drawing/2014/main" id="{DD8744A7-6C18-4B49-8EBA-F764421087ED}"/>
              </a:ext>
            </a:extLst>
          </p:cNvPr>
          <p:cNvSpPr/>
          <p:nvPr userDrawn="1"/>
        </p:nvSpPr>
        <p:spPr>
          <a:xfrm>
            <a:off x="5483014" y="3852613"/>
            <a:ext cx="6255171" cy="203132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the 1960s, Frank Abagnale Jr. assumed a number of identities, including an aircraft pilot and a doctor. Before he reached his 19th birthday he obtained more than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$2 million through fraud. Aged 21, he was sentenced to 12 years in a federal prison for multiple counts of forgery. His story was made into a 2002 film called Catch Me If You Can starring Leonardo DiCaprio and Tom Hanks.</a:t>
            </a:r>
          </a:p>
        </p:txBody>
      </p:sp>
      <p:pic>
        <p:nvPicPr>
          <p:cNvPr id="14" name="Picture 13">
            <a:extLst>
              <a:ext uri="{FF2B5EF4-FFF2-40B4-BE49-F238E27FC236}">
                <a16:creationId xmlns:a16="http://schemas.microsoft.com/office/drawing/2014/main" id="{F77DBE5A-2CF6-B046-B5DA-DBE79ABEE754}"/>
              </a:ext>
            </a:extLst>
          </p:cNvPr>
          <p:cNvPicPr>
            <a:picLocks noChangeAspect="1"/>
          </p:cNvPicPr>
          <p:nvPr userDrawn="1"/>
        </p:nvPicPr>
        <p:blipFill>
          <a:blip r:embed="rId5"/>
          <a:stretch>
            <a:fillRect/>
          </a:stretch>
        </p:blipFill>
        <p:spPr>
          <a:xfrm>
            <a:off x="4613712" y="3863805"/>
            <a:ext cx="793317" cy="778761"/>
          </a:xfrm>
          <a:prstGeom prst="rect">
            <a:avLst/>
          </a:prstGeom>
        </p:spPr>
      </p:pic>
    </p:spTree>
    <p:extLst>
      <p:ext uri="{BB962C8B-B14F-4D97-AF65-F5344CB8AC3E}">
        <p14:creationId xmlns:p14="http://schemas.microsoft.com/office/powerpoint/2010/main" val="2987831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EB36636-D736-CE45-BD11-667A1301C77B}"/>
              </a:ext>
            </a:extLst>
          </p:cNvPr>
          <p:cNvSpPr txBox="1"/>
          <p:nvPr userDrawn="1"/>
        </p:nvSpPr>
        <p:spPr>
          <a:xfrm>
            <a:off x="430297" y="421585"/>
            <a:ext cx="8617450"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GENERAL DATA PROTECTION REGULATION (GDPR)</a:t>
            </a:r>
          </a:p>
        </p:txBody>
      </p:sp>
      <p:sp>
        <p:nvSpPr>
          <p:cNvPr id="2" name="Rectangle 1">
            <a:extLst>
              <a:ext uri="{FF2B5EF4-FFF2-40B4-BE49-F238E27FC236}">
                <a16:creationId xmlns:a16="http://schemas.microsoft.com/office/drawing/2014/main" id="{55283C8D-9909-0D49-9779-45EE3801F9EF}"/>
              </a:ext>
            </a:extLst>
          </p:cNvPr>
          <p:cNvSpPr/>
          <p:nvPr userDrawn="1"/>
        </p:nvSpPr>
        <p:spPr>
          <a:xfrm>
            <a:off x="430296" y="1014512"/>
            <a:ext cx="11428027"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General Data Protection Regulation (GDPR) came into force in May 2018 and is used to protect consumer data and ensure data is securely stored, making businesses think about the data that they collect, why they need it and how they use it. </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All UK organisations, as well as EU or worldwide companies that hold UK customer data, </a:t>
            </a:r>
            <a:br>
              <a:rPr lang="en-GB" b="1" i="0" dirty="0">
                <a:solidFill>
                  <a:srgbClr val="00303C"/>
                </a:solidFill>
                <a:effectLst/>
                <a:latin typeface="Futura" panose="020B0602020204020303" pitchFamily="34" charset="-79"/>
                <a:cs typeface="Futura" panose="020B0602020204020303" pitchFamily="34" charset="-79"/>
              </a:rPr>
            </a:br>
            <a:r>
              <a:rPr lang="en-GB" b="1" i="0" dirty="0">
                <a:solidFill>
                  <a:srgbClr val="00303C"/>
                </a:solidFill>
                <a:effectLst/>
                <a:latin typeface="Futura" panose="020B0602020204020303" pitchFamily="34" charset="-79"/>
                <a:cs typeface="Futura" panose="020B0602020204020303" pitchFamily="34" charset="-79"/>
              </a:rPr>
              <a:t>must follow these regulations. The key points of GDPR are:</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 All customers must give their consent to using their personal data.</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All customers have the right to obtain confirmation of whether their personal data is being used and how.</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All customers have the right to ask organisations to delete their personal data and stop it from being  </a:t>
            </a:r>
          </a:p>
          <a:p>
            <a:r>
              <a:rPr lang="en-GB" dirty="0">
                <a:solidFill>
                  <a:srgbClr val="00303C"/>
                </a:solidFill>
                <a:effectLst/>
                <a:latin typeface="Futura" panose="020B0602020204020303" pitchFamily="34" charset="-79"/>
                <a:cs typeface="Futura" panose="020B0602020204020303" pitchFamily="34" charset="-79"/>
              </a:rPr>
              <a:t>    distributed.</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All customers are entitled to receive an electronic report for free about the data that is kept by a business.</a:t>
            </a:r>
          </a:p>
        </p:txBody>
      </p:sp>
    </p:spTree>
    <p:extLst>
      <p:ext uri="{BB962C8B-B14F-4D97-AF65-F5344CB8AC3E}">
        <p14:creationId xmlns:p14="http://schemas.microsoft.com/office/powerpoint/2010/main" val="23711699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8EB883-2255-664C-9EFA-0E3220959B70}"/>
              </a:ext>
            </a:extLst>
          </p:cNvPr>
          <p:cNvSpPr/>
          <p:nvPr userDrawn="1"/>
        </p:nvSpPr>
        <p:spPr>
          <a:xfrm>
            <a:off x="533400" y="453468"/>
            <a:ext cx="11125200" cy="5312887"/>
          </a:xfrm>
          <a:prstGeom prst="rect">
            <a:avLst/>
          </a:prstGeom>
          <a:solidFill>
            <a:srgbClr val="FDD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BF57769-26D9-9A46-AAB8-47BA6C136330}"/>
              </a:ext>
            </a:extLst>
          </p:cNvPr>
          <p:cNvSpPr/>
          <p:nvPr userDrawn="1"/>
        </p:nvSpPr>
        <p:spPr>
          <a:xfrm>
            <a:off x="772828" y="629630"/>
            <a:ext cx="6531544" cy="5078313"/>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Carry out some research into GDPR and test your knowledge:</a:t>
            </a:r>
          </a:p>
          <a:p>
            <a:endParaRPr lang="en-GB" dirty="0">
              <a:solidFill>
                <a:srgbClr val="00303C"/>
              </a:solidFill>
              <a:effectLst/>
              <a:latin typeface="Swiss 721 SWA" panose="020B0504020202020204" pitchFamily="34" charset="0"/>
            </a:endParaRPr>
          </a:p>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GDPR is designed to protect and control the use of your personal data, but what personal data does this cover?</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Just my name, address and date of birth</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The above plus medical records, social network data and   </a:t>
            </a:r>
          </a:p>
          <a:p>
            <a:r>
              <a:rPr lang="en-GB" dirty="0">
                <a:solidFill>
                  <a:srgbClr val="00303C"/>
                </a:solidFill>
                <a:effectLst/>
                <a:latin typeface="Futura" panose="020B0602020204020303" pitchFamily="34" charset="-79"/>
                <a:cs typeface="Futura" panose="020B0602020204020303" pitchFamily="34" charset="-79"/>
              </a:rPr>
              <a:t>    bank details</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Anything that you believe is “personal data” to you</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You decide to quit a social media app. What must the  </a:t>
            </a:r>
          </a:p>
          <a:p>
            <a:r>
              <a:rPr lang="en-GB" dirty="0">
                <a:solidFill>
                  <a:srgbClr val="00303C"/>
                </a:solidFill>
                <a:effectLst/>
                <a:latin typeface="Futura" panose="020B0602020204020303" pitchFamily="34" charset="-79"/>
                <a:cs typeface="Futura" panose="020B0602020204020303" pitchFamily="34" charset="-79"/>
              </a:rPr>
              <a:t>    social media company do?</a:t>
            </a:r>
          </a:p>
          <a:p>
            <a:r>
              <a:rPr lang="en-GB" b="1" dirty="0">
                <a:solidFill>
                  <a:srgbClr val="00303C"/>
                </a:solidFill>
                <a:effectLst/>
                <a:latin typeface="Swiss 721 SWA" panose="020B0504020202020204" pitchFamily="34" charset="0"/>
                <a:cs typeface="Futura" panose="020B0602020204020303" pitchFamily="34" charset="-79"/>
              </a:rPr>
              <a:t>a) </a:t>
            </a:r>
            <a:r>
              <a:rPr lang="en-GB" dirty="0">
                <a:solidFill>
                  <a:srgbClr val="00303C"/>
                </a:solidFill>
                <a:effectLst/>
                <a:latin typeface="Futura" panose="020B0602020204020303" pitchFamily="34" charset="-79"/>
                <a:cs typeface="Futura" panose="020B0602020204020303" pitchFamily="34" charset="-79"/>
              </a:rPr>
              <a:t>They must tell you how you can order them to delete all of  </a:t>
            </a:r>
          </a:p>
          <a:p>
            <a:r>
              <a:rPr lang="en-GB" dirty="0">
                <a:solidFill>
                  <a:srgbClr val="00303C"/>
                </a:solidFill>
                <a:effectLst/>
                <a:latin typeface="Futura" panose="020B0602020204020303" pitchFamily="34" charset="-79"/>
                <a:cs typeface="Futura" panose="020B0602020204020303" pitchFamily="34" charset="-79"/>
              </a:rPr>
              <a:t>    the personal data that they hold about you</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They are under no obligation to delete any of your data</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They ask you to complete an online questionnaire about     </a:t>
            </a:r>
          </a:p>
          <a:p>
            <a:r>
              <a:rPr lang="en-GB" dirty="0">
                <a:solidFill>
                  <a:srgbClr val="00303C"/>
                </a:solidFill>
                <a:effectLst/>
                <a:latin typeface="Futura" panose="020B0602020204020303" pitchFamily="34" charset="-79"/>
                <a:cs typeface="Futura" panose="020B0602020204020303" pitchFamily="34" charset="-79"/>
              </a:rPr>
              <a:t>    why you want to leave</a:t>
            </a:r>
          </a:p>
          <a:p>
            <a:endParaRPr lang="en-GB" dirty="0">
              <a:solidFill>
                <a:srgbClr val="002F3B"/>
              </a:solidFill>
              <a:effectLst/>
              <a:latin typeface="Futura" panose="020B0602020204020303" pitchFamily="34" charset="-79"/>
              <a:cs typeface="Futura" panose="020B0602020204020303" pitchFamily="34" charset="-79"/>
            </a:endParaRPr>
          </a:p>
        </p:txBody>
      </p:sp>
      <p:pic>
        <p:nvPicPr>
          <p:cNvPr id="9" name="Picture 8">
            <a:extLst>
              <a:ext uri="{FF2B5EF4-FFF2-40B4-BE49-F238E27FC236}">
                <a16:creationId xmlns:a16="http://schemas.microsoft.com/office/drawing/2014/main" id="{229E9374-DC54-3E45-BD05-30E975291C69}"/>
              </a:ext>
            </a:extLst>
          </p:cNvPr>
          <p:cNvPicPr>
            <a:picLocks noChangeAspect="1"/>
          </p:cNvPicPr>
          <p:nvPr userDrawn="1"/>
        </p:nvPicPr>
        <p:blipFill rotWithShape="1">
          <a:blip r:embed="rId2"/>
          <a:srcRect l="27923" r="27750"/>
          <a:stretch/>
        </p:blipFill>
        <p:spPr>
          <a:xfrm>
            <a:off x="8056345" y="453468"/>
            <a:ext cx="3602255" cy="5322732"/>
          </a:xfrm>
          <a:prstGeom prst="rect">
            <a:avLst/>
          </a:prstGeom>
        </p:spPr>
      </p:pic>
    </p:spTree>
    <p:extLst>
      <p:ext uri="{BB962C8B-B14F-4D97-AF65-F5344CB8AC3E}">
        <p14:creationId xmlns:p14="http://schemas.microsoft.com/office/powerpoint/2010/main" val="1583597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8EB883-2255-664C-9EFA-0E3220959B70}"/>
              </a:ext>
            </a:extLst>
          </p:cNvPr>
          <p:cNvSpPr/>
          <p:nvPr userDrawn="1"/>
        </p:nvSpPr>
        <p:spPr>
          <a:xfrm>
            <a:off x="533400" y="453468"/>
            <a:ext cx="11125200" cy="5312887"/>
          </a:xfrm>
          <a:prstGeom prst="rect">
            <a:avLst/>
          </a:prstGeom>
          <a:solidFill>
            <a:srgbClr val="FDD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BF600E2-2346-8744-90E7-A69935EDC091}"/>
              </a:ext>
            </a:extLst>
          </p:cNvPr>
          <p:cNvSpPr/>
          <p:nvPr userDrawn="1"/>
        </p:nvSpPr>
        <p:spPr>
          <a:xfrm>
            <a:off x="838200" y="665527"/>
            <a:ext cx="10515600" cy="4247317"/>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You have a fall at work and when you get to hospital you are unconscious and require an  </a:t>
            </a:r>
          </a:p>
          <a:p>
            <a:r>
              <a:rPr lang="en-GB" dirty="0">
                <a:solidFill>
                  <a:srgbClr val="00303C"/>
                </a:solidFill>
                <a:effectLst/>
                <a:latin typeface="Futura" panose="020B0602020204020303" pitchFamily="34" charset="-79"/>
                <a:cs typeface="Futura" panose="020B0602020204020303" pitchFamily="34" charset="-79"/>
              </a:rPr>
              <a:t>    operation. What is your GP allowed to disclose about your medical history?</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Only information about previous medical conditions</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Nothing until you gain consciousness</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Anything that will help save your life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4.</a:t>
            </a:r>
            <a:r>
              <a:rPr lang="en-GB" dirty="0">
                <a:solidFill>
                  <a:srgbClr val="00303C"/>
                </a:solidFill>
                <a:effectLst/>
                <a:latin typeface="Futura" panose="020B0602020204020303" pitchFamily="34" charset="-79"/>
                <a:cs typeface="Futura" panose="020B0602020204020303" pitchFamily="34" charset="-79"/>
              </a:rPr>
              <a:t> If there is a breach in the security of your data, what does the company affected have to do?</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Nothing, they don’t have to do anything</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Call the police</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Inform the authorities within 72 hours of it happening</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Once a business has your personal information, how can they use it?</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Whichever way they want</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They can sell it to other companies </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They can only use it in the way that was explained to you before you gave them consent to use it</a:t>
            </a:r>
          </a:p>
        </p:txBody>
      </p:sp>
    </p:spTree>
    <p:extLst>
      <p:ext uri="{BB962C8B-B14F-4D97-AF65-F5344CB8AC3E}">
        <p14:creationId xmlns:p14="http://schemas.microsoft.com/office/powerpoint/2010/main" val="1885675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pic>
        <p:nvPicPr>
          <p:cNvPr id="3" name="Picture 2">
            <a:extLst>
              <a:ext uri="{FF2B5EF4-FFF2-40B4-BE49-F238E27FC236}">
                <a16:creationId xmlns:a16="http://schemas.microsoft.com/office/drawing/2014/main" id="{27BB5DFE-0A52-534E-BD7E-734E8145E52C}"/>
              </a:ext>
            </a:extLst>
          </p:cNvPr>
          <p:cNvPicPr>
            <a:picLocks noChangeAspect="1"/>
          </p:cNvPicPr>
          <p:nvPr userDrawn="1"/>
        </p:nvPicPr>
        <p:blipFill>
          <a:blip r:embed="rId2"/>
          <a:stretch>
            <a:fillRect/>
          </a:stretch>
        </p:blipFill>
        <p:spPr>
          <a:xfrm rot="5400000">
            <a:off x="-944701" y="-2655072"/>
            <a:ext cx="218375" cy="12762806"/>
          </a:xfrm>
          <a:prstGeom prst="rect">
            <a:avLst/>
          </a:prstGeom>
        </p:spPr>
      </p:pic>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3"/>
          <a:stretch>
            <a:fillRect/>
          </a:stretch>
        </p:blipFill>
        <p:spPr>
          <a:xfrm rot="5400000" flipV="1">
            <a:off x="3073139" y="3335487"/>
            <a:ext cx="617622" cy="102937"/>
          </a:xfrm>
          <a:prstGeom prst="rect">
            <a:avLst/>
          </a:prstGeom>
        </p:spPr>
      </p:pic>
      <p:sp>
        <p:nvSpPr>
          <p:cNvPr id="2" name="Rectangle 1">
            <a:extLst>
              <a:ext uri="{FF2B5EF4-FFF2-40B4-BE49-F238E27FC236}">
                <a16:creationId xmlns:a16="http://schemas.microsoft.com/office/drawing/2014/main" id="{CDDA2608-4CAA-4F4D-88EF-B4DE3C1CBB34}"/>
              </a:ext>
            </a:extLst>
          </p:cNvPr>
          <p:cNvSpPr/>
          <p:nvPr userDrawn="1"/>
        </p:nvSpPr>
        <p:spPr>
          <a:xfrm>
            <a:off x="1451264" y="420453"/>
            <a:ext cx="4968787" cy="258532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2006, the UK government became so concerned about the rise in identity theft that it announced plans for everyone in the UK to carry an ID card. However, these plans were scrapped in 2010 following concerns about the cost of the scheme and how effective it would be. There were also worries over how much personal data would be collected, how it would be stored and how it would be used.</a:t>
            </a:r>
          </a:p>
        </p:txBody>
      </p:sp>
      <p:pic>
        <p:nvPicPr>
          <p:cNvPr id="7" name="Picture 6">
            <a:extLst>
              <a:ext uri="{FF2B5EF4-FFF2-40B4-BE49-F238E27FC236}">
                <a16:creationId xmlns:a16="http://schemas.microsoft.com/office/drawing/2014/main" id="{216AB5BC-1FA7-F142-974C-BE8F50EBACBF}"/>
              </a:ext>
            </a:extLst>
          </p:cNvPr>
          <p:cNvPicPr>
            <a:picLocks noChangeAspect="1"/>
          </p:cNvPicPr>
          <p:nvPr userDrawn="1"/>
        </p:nvPicPr>
        <p:blipFill>
          <a:blip r:embed="rId4"/>
          <a:stretch>
            <a:fillRect/>
          </a:stretch>
        </p:blipFill>
        <p:spPr>
          <a:xfrm>
            <a:off x="564564" y="444358"/>
            <a:ext cx="816775" cy="796690"/>
          </a:xfrm>
          <a:prstGeom prst="rect">
            <a:avLst/>
          </a:prstGeom>
        </p:spPr>
      </p:pic>
      <p:pic>
        <p:nvPicPr>
          <p:cNvPr id="9" name="Picture 8">
            <a:extLst>
              <a:ext uri="{FF2B5EF4-FFF2-40B4-BE49-F238E27FC236}">
                <a16:creationId xmlns:a16="http://schemas.microsoft.com/office/drawing/2014/main" id="{70C28C9F-C426-8743-BF33-69A062B15827}"/>
              </a:ext>
            </a:extLst>
          </p:cNvPr>
          <p:cNvPicPr>
            <a:picLocks noChangeAspect="1"/>
          </p:cNvPicPr>
          <p:nvPr userDrawn="1"/>
        </p:nvPicPr>
        <p:blipFill>
          <a:blip r:embed="rId5"/>
          <a:stretch>
            <a:fillRect/>
          </a:stretch>
        </p:blipFill>
        <p:spPr>
          <a:xfrm>
            <a:off x="7144047" y="119843"/>
            <a:ext cx="4707688" cy="6061954"/>
          </a:xfrm>
          <a:prstGeom prst="rect">
            <a:avLst/>
          </a:prstGeom>
        </p:spPr>
      </p:pic>
      <p:sp>
        <p:nvSpPr>
          <p:cNvPr id="17" name="TextBox 16">
            <a:extLst>
              <a:ext uri="{FF2B5EF4-FFF2-40B4-BE49-F238E27FC236}">
                <a16:creationId xmlns:a16="http://schemas.microsoft.com/office/drawing/2014/main" id="{AE3D70CF-8E7F-234B-8CD2-28BAAEEE318A}"/>
              </a:ext>
            </a:extLst>
          </p:cNvPr>
          <p:cNvSpPr txBox="1"/>
          <p:nvPr userDrawn="1"/>
        </p:nvSpPr>
        <p:spPr>
          <a:xfrm>
            <a:off x="8047524" y="796655"/>
            <a:ext cx="4601818" cy="523220"/>
          </a:xfrm>
          <a:prstGeom prst="rect">
            <a:avLst/>
          </a:prstGeom>
          <a:noFill/>
        </p:spPr>
        <p:txBody>
          <a:bodyPr wrap="square" rtlCol="0">
            <a:spAutoFit/>
          </a:bodyPr>
          <a:lstStyle/>
          <a:p>
            <a:r>
              <a:rPr lang="en-US" sz="2800" dirty="0">
                <a:solidFill>
                  <a:srgbClr val="213F85"/>
                </a:solidFill>
                <a:latin typeface="Futura Medium" panose="020B0602020204020303" pitchFamily="34" charset="-79"/>
                <a:cs typeface="Futura Medium" panose="020B0602020204020303" pitchFamily="34" charset="-79"/>
              </a:rPr>
              <a:t>QUESTIONS</a:t>
            </a:r>
          </a:p>
        </p:txBody>
      </p:sp>
      <p:cxnSp>
        <p:nvCxnSpPr>
          <p:cNvPr id="19" name="Straight Connector 18">
            <a:extLst>
              <a:ext uri="{FF2B5EF4-FFF2-40B4-BE49-F238E27FC236}">
                <a16:creationId xmlns:a16="http://schemas.microsoft.com/office/drawing/2014/main" id="{DBD56574-254A-8141-93FA-128C0CD90921}"/>
              </a:ext>
            </a:extLst>
          </p:cNvPr>
          <p:cNvCxnSpPr>
            <a:cxnSpLocks/>
          </p:cNvCxnSpPr>
          <p:nvPr userDrawn="1"/>
        </p:nvCxnSpPr>
        <p:spPr>
          <a:xfrm>
            <a:off x="8141850" y="1310215"/>
            <a:ext cx="211481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EDF61D-809A-C146-BB7C-7C9F21C624F0}"/>
              </a:ext>
            </a:extLst>
          </p:cNvPr>
          <p:cNvPicPr>
            <a:picLocks noChangeAspect="1"/>
          </p:cNvPicPr>
          <p:nvPr userDrawn="1"/>
        </p:nvPicPr>
        <p:blipFill>
          <a:blip r:embed="rId6"/>
          <a:stretch>
            <a:fillRect/>
          </a:stretch>
        </p:blipFill>
        <p:spPr>
          <a:xfrm>
            <a:off x="6849070" y="796655"/>
            <a:ext cx="1160667" cy="1160667"/>
          </a:xfrm>
          <a:prstGeom prst="rect">
            <a:avLst/>
          </a:prstGeom>
        </p:spPr>
      </p:pic>
      <p:sp>
        <p:nvSpPr>
          <p:cNvPr id="15" name="Rectangle 14">
            <a:extLst>
              <a:ext uri="{FF2B5EF4-FFF2-40B4-BE49-F238E27FC236}">
                <a16:creationId xmlns:a16="http://schemas.microsoft.com/office/drawing/2014/main" id="{D35AE39B-DA36-244F-83AB-D31E2E7B6923}"/>
              </a:ext>
            </a:extLst>
          </p:cNvPr>
          <p:cNvSpPr/>
          <p:nvPr userDrawn="1"/>
        </p:nvSpPr>
        <p:spPr>
          <a:xfrm>
            <a:off x="8047524" y="1454952"/>
            <a:ext cx="2954153" cy="3416320"/>
          </a:xfrm>
          <a:prstGeom prst="rect">
            <a:avLst/>
          </a:prstGeom>
        </p:spPr>
        <p:txBody>
          <a:bodyPr wrap="square">
            <a:spAutoFit/>
          </a:bodyPr>
          <a:lstStyle/>
          <a:p>
            <a:r>
              <a:rPr lang="en-GB" b="1" dirty="0">
                <a:solidFill>
                  <a:srgbClr val="213F85"/>
                </a:solidFill>
                <a:effectLst/>
                <a:latin typeface="Swiss 721 SWA" panose="020B0504020202020204" pitchFamily="34" charset="0"/>
                <a:cs typeface="Futura" panose="020B0602020204020303" pitchFamily="34" charset="-79"/>
              </a:rPr>
              <a:t>1. </a:t>
            </a:r>
            <a:r>
              <a:rPr lang="en-GB" dirty="0">
                <a:solidFill>
                  <a:srgbClr val="213F85"/>
                </a:solidFill>
                <a:effectLst/>
                <a:latin typeface="Futura" panose="020B0602020204020303" pitchFamily="34" charset="-79"/>
                <a:cs typeface="Futura" panose="020B0602020204020303" pitchFamily="34" charset="-79"/>
              </a:rPr>
              <a:t>What type of personal   </a:t>
            </a:r>
          </a:p>
          <a:p>
            <a:r>
              <a:rPr lang="en-GB" dirty="0">
                <a:solidFill>
                  <a:srgbClr val="213F85"/>
                </a:solidFill>
                <a:effectLst/>
                <a:latin typeface="Futura" panose="020B0602020204020303" pitchFamily="34" charset="-79"/>
                <a:cs typeface="Futura" panose="020B0602020204020303" pitchFamily="34" charset="-79"/>
              </a:rPr>
              <a:t>    information could be  </a:t>
            </a:r>
          </a:p>
          <a:p>
            <a:r>
              <a:rPr lang="en-GB" dirty="0">
                <a:solidFill>
                  <a:srgbClr val="213F85"/>
                </a:solidFill>
                <a:effectLst/>
                <a:latin typeface="Futura" panose="020B0602020204020303" pitchFamily="34" charset="-79"/>
                <a:cs typeface="Futura" panose="020B0602020204020303" pitchFamily="34" charset="-79"/>
              </a:rPr>
              <a:t>    taken during identity  </a:t>
            </a:r>
          </a:p>
          <a:p>
            <a:r>
              <a:rPr lang="en-GB" dirty="0">
                <a:solidFill>
                  <a:srgbClr val="213F85"/>
                </a:solidFill>
                <a:effectLst/>
                <a:latin typeface="Futura" panose="020B0602020204020303" pitchFamily="34" charset="-79"/>
                <a:cs typeface="Futura" panose="020B0602020204020303" pitchFamily="34" charset="-79"/>
              </a:rPr>
              <a:t>    theft?</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2. </a:t>
            </a:r>
            <a:r>
              <a:rPr lang="en-GB" dirty="0">
                <a:solidFill>
                  <a:srgbClr val="213F85"/>
                </a:solidFill>
                <a:effectLst/>
                <a:latin typeface="Futura" panose="020B0602020204020303" pitchFamily="34" charset="-79"/>
                <a:cs typeface="Futura" panose="020B0602020204020303" pitchFamily="34" charset="-79"/>
              </a:rPr>
              <a:t>Why has the internet  </a:t>
            </a:r>
          </a:p>
          <a:p>
            <a:r>
              <a:rPr lang="en-GB" dirty="0">
                <a:solidFill>
                  <a:srgbClr val="213F85"/>
                </a:solidFill>
                <a:effectLst/>
                <a:latin typeface="Futura" panose="020B0602020204020303" pitchFamily="34" charset="-79"/>
                <a:cs typeface="Futura" panose="020B0602020204020303" pitchFamily="34" charset="-79"/>
              </a:rPr>
              <a:t>    increased the risk of  </a:t>
            </a:r>
          </a:p>
          <a:p>
            <a:r>
              <a:rPr lang="en-GB" dirty="0">
                <a:solidFill>
                  <a:srgbClr val="213F85"/>
                </a:solidFill>
                <a:effectLst/>
                <a:latin typeface="Futura" panose="020B0602020204020303" pitchFamily="34" charset="-79"/>
                <a:cs typeface="Futura" panose="020B0602020204020303" pitchFamily="34" charset="-79"/>
              </a:rPr>
              <a:t>    identity theft?</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3.</a:t>
            </a:r>
            <a:r>
              <a:rPr lang="en-GB" dirty="0">
                <a:solidFill>
                  <a:srgbClr val="213F85"/>
                </a:solidFill>
                <a:effectLst/>
                <a:latin typeface="Futura" panose="020B0602020204020303" pitchFamily="34" charset="-79"/>
                <a:cs typeface="Futura" panose="020B0602020204020303" pitchFamily="34" charset="-79"/>
              </a:rPr>
              <a:t> What could fraudsters  </a:t>
            </a:r>
          </a:p>
          <a:p>
            <a:r>
              <a:rPr lang="en-GB" dirty="0">
                <a:solidFill>
                  <a:srgbClr val="213F85"/>
                </a:solidFill>
                <a:effectLst/>
                <a:latin typeface="Futura" panose="020B0602020204020303" pitchFamily="34" charset="-79"/>
                <a:cs typeface="Futura" panose="020B0602020204020303" pitchFamily="34" charset="-79"/>
              </a:rPr>
              <a:t>    do with the identities  </a:t>
            </a:r>
          </a:p>
          <a:p>
            <a:r>
              <a:rPr lang="en-GB" dirty="0">
                <a:solidFill>
                  <a:srgbClr val="213F85"/>
                </a:solidFill>
                <a:effectLst/>
                <a:latin typeface="Futura" panose="020B0602020204020303" pitchFamily="34" charset="-79"/>
                <a:cs typeface="Futura" panose="020B0602020204020303" pitchFamily="34" charset="-79"/>
              </a:rPr>
              <a:t>    they take?</a:t>
            </a:r>
          </a:p>
        </p:txBody>
      </p:sp>
    </p:spTree>
    <p:extLst>
      <p:ext uri="{BB962C8B-B14F-4D97-AF65-F5344CB8AC3E}">
        <p14:creationId xmlns:p14="http://schemas.microsoft.com/office/powerpoint/2010/main" val="1173277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1" name="TextBox 10">
            <a:extLst>
              <a:ext uri="{FF2B5EF4-FFF2-40B4-BE49-F238E27FC236}">
                <a16:creationId xmlns:a16="http://schemas.microsoft.com/office/drawing/2014/main" id="{F944E8BE-54F2-AE40-8B40-19B417581E90}"/>
              </a:ext>
            </a:extLst>
          </p:cNvPr>
          <p:cNvSpPr txBox="1"/>
          <p:nvPr userDrawn="1"/>
        </p:nvSpPr>
        <p:spPr>
          <a:xfrm>
            <a:off x="1201153" y="383017"/>
            <a:ext cx="6402805"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ARE THE DIFFERENT METHODS USED TO CARRY OUT IDENTITY THEFT?</a:t>
            </a:r>
          </a:p>
        </p:txBody>
      </p:sp>
      <p:cxnSp>
        <p:nvCxnSpPr>
          <p:cNvPr id="12" name="Straight Connector 11">
            <a:extLst>
              <a:ext uri="{FF2B5EF4-FFF2-40B4-BE49-F238E27FC236}">
                <a16:creationId xmlns:a16="http://schemas.microsoft.com/office/drawing/2014/main" id="{F4BFD836-E030-5941-9A23-52C4381921B0}"/>
              </a:ext>
            </a:extLst>
          </p:cNvPr>
          <p:cNvCxnSpPr>
            <a:cxnSpLocks/>
          </p:cNvCxnSpPr>
          <p:nvPr userDrawn="1"/>
        </p:nvCxnSpPr>
        <p:spPr>
          <a:xfrm>
            <a:off x="1345176" y="1194136"/>
            <a:ext cx="5575388"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1" name="TextBox 20">
            <a:extLst>
              <a:ext uri="{FF2B5EF4-FFF2-40B4-BE49-F238E27FC236}">
                <a16:creationId xmlns:a16="http://schemas.microsoft.com/office/drawing/2014/main" id="{F0934F5B-03CA-4445-8C9B-7DE542D9F091}"/>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pic>
        <p:nvPicPr>
          <p:cNvPr id="22" name="Picture 21">
            <a:extLst>
              <a:ext uri="{FF2B5EF4-FFF2-40B4-BE49-F238E27FC236}">
                <a16:creationId xmlns:a16="http://schemas.microsoft.com/office/drawing/2014/main" id="{30C15F3B-175A-7748-A353-96CFDBA17610}"/>
              </a:ext>
            </a:extLst>
          </p:cNvPr>
          <p:cNvPicPr>
            <a:picLocks noChangeAspect="1"/>
          </p:cNvPicPr>
          <p:nvPr userDrawn="1"/>
        </p:nvPicPr>
        <p:blipFill>
          <a:blip r:embed="rId2"/>
          <a:stretch>
            <a:fillRect/>
          </a:stretch>
        </p:blipFill>
        <p:spPr>
          <a:xfrm>
            <a:off x="627725" y="449037"/>
            <a:ext cx="616798" cy="616798"/>
          </a:xfrm>
          <a:prstGeom prst="rect">
            <a:avLst/>
          </a:prstGeom>
        </p:spPr>
      </p:pic>
      <p:sp>
        <p:nvSpPr>
          <p:cNvPr id="23" name="TextBox 22">
            <a:extLst>
              <a:ext uri="{FF2B5EF4-FFF2-40B4-BE49-F238E27FC236}">
                <a16:creationId xmlns:a16="http://schemas.microsoft.com/office/drawing/2014/main" id="{0379F8B6-836D-624A-B326-80E56A4CCAE9}"/>
              </a:ext>
            </a:extLst>
          </p:cNvPr>
          <p:cNvSpPr txBox="1"/>
          <p:nvPr userDrawn="1"/>
        </p:nvSpPr>
        <p:spPr>
          <a:xfrm>
            <a:off x="627725" y="1444165"/>
            <a:ext cx="6402805"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Physical</a:t>
            </a:r>
          </a:p>
        </p:txBody>
      </p:sp>
      <p:sp>
        <p:nvSpPr>
          <p:cNvPr id="7" name="Rectangle 6">
            <a:extLst>
              <a:ext uri="{FF2B5EF4-FFF2-40B4-BE49-F238E27FC236}">
                <a16:creationId xmlns:a16="http://schemas.microsoft.com/office/drawing/2014/main" id="{5009DCE2-AAFD-E248-8456-0D14E9599B2C}"/>
              </a:ext>
            </a:extLst>
          </p:cNvPr>
          <p:cNvSpPr/>
          <p:nvPr userDrawn="1"/>
        </p:nvSpPr>
        <p:spPr>
          <a:xfrm>
            <a:off x="627725" y="1963582"/>
            <a:ext cx="5219493" cy="3970318"/>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Bank card skimming </a:t>
            </a:r>
            <a:r>
              <a:rPr lang="en-GB" dirty="0">
                <a:solidFill>
                  <a:srgbClr val="00303C"/>
                </a:solidFill>
                <a:effectLst/>
                <a:latin typeface="Futura" panose="020B0602020204020303" pitchFamily="34" charset="-79"/>
                <a:cs typeface="Futura" panose="020B0602020204020303" pitchFamily="34" charset="-79"/>
              </a:rPr>
              <a:t>– This usually occurs when someone, for example a shop assistant or waiter, gets your information by “skimming” or copying your debit or credit card information when you make a purchase. They often then sell the information to professional criminal gangs. This can also be done when a special storage device is attached to an ATM or cash machine. The device reads the magnetic strip on your card which thieves use to commit fraud.</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Bank card scanning </a:t>
            </a:r>
            <a:r>
              <a:rPr lang="en-GB" dirty="0">
                <a:solidFill>
                  <a:srgbClr val="00303C"/>
                </a:solidFill>
                <a:effectLst/>
                <a:latin typeface="Futura" panose="020B0602020204020303" pitchFamily="34" charset="-79"/>
                <a:cs typeface="Futura" panose="020B0602020204020303" pitchFamily="34" charset="-79"/>
              </a:rPr>
              <a:t>– This is when a fraudster uses a card-reading machine or mobile app to scan the details of your contactless bank card</a:t>
            </a:r>
          </a:p>
        </p:txBody>
      </p:sp>
      <p:sp>
        <p:nvSpPr>
          <p:cNvPr id="13" name="Rectangle 12">
            <a:extLst>
              <a:ext uri="{FF2B5EF4-FFF2-40B4-BE49-F238E27FC236}">
                <a16:creationId xmlns:a16="http://schemas.microsoft.com/office/drawing/2014/main" id="{EB278DB1-DE1B-C04E-9BBA-50A9B655ED33}"/>
              </a:ext>
            </a:extLst>
          </p:cNvPr>
          <p:cNvSpPr/>
          <p:nvPr userDrawn="1"/>
        </p:nvSpPr>
        <p:spPr>
          <a:xfrm>
            <a:off x="6169794" y="1444165"/>
            <a:ext cx="5599820"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without you even knowing. Using Near Field Communication (NFC) technology, the fraudster only has to be within a few inches of where you keep your bank card or credit card in order to scan your details. Once they have your details they can use them to carry out contactless purchases – you might only know when you see some strange purchases on your bank statement.</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Theft </a:t>
            </a:r>
            <a:r>
              <a:rPr lang="en-GB" dirty="0">
                <a:solidFill>
                  <a:srgbClr val="00303C"/>
                </a:solidFill>
                <a:effectLst/>
                <a:latin typeface="Futura" panose="020B0602020204020303" pitchFamily="34" charset="-79"/>
                <a:cs typeface="Futura" panose="020B0602020204020303" pitchFamily="34" charset="-79"/>
              </a:rPr>
              <a:t>– Stealing a purse or wallet used to be the main way of obtaining personal information. Although fraudsters now often use the internet for identity theft, many people carry a lot of personal details in their purse or wallet, so this is still a widely used method of getting information in order to steal identities.</a:t>
            </a:r>
          </a:p>
        </p:txBody>
      </p:sp>
    </p:spTree>
    <p:extLst>
      <p:ext uri="{BB962C8B-B14F-4D97-AF65-F5344CB8AC3E}">
        <p14:creationId xmlns:p14="http://schemas.microsoft.com/office/powerpoint/2010/main" val="1055673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 name="Rectangle 1">
            <a:extLst>
              <a:ext uri="{FF2B5EF4-FFF2-40B4-BE49-F238E27FC236}">
                <a16:creationId xmlns:a16="http://schemas.microsoft.com/office/drawing/2014/main" id="{D468BF39-1AE6-E94B-83FC-C482B0195B71}"/>
              </a:ext>
            </a:extLst>
          </p:cNvPr>
          <p:cNvSpPr/>
          <p:nvPr userDrawn="1"/>
        </p:nvSpPr>
        <p:spPr>
          <a:xfrm>
            <a:off x="627725" y="440680"/>
            <a:ext cx="5219493" cy="4247317"/>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Bin raiding </a:t>
            </a:r>
            <a:r>
              <a:rPr lang="en-GB" dirty="0">
                <a:solidFill>
                  <a:srgbClr val="00303C"/>
                </a:solidFill>
                <a:effectLst/>
                <a:latin typeface="Futura" panose="020B0602020204020303" pitchFamily="34" charset="-79"/>
                <a:cs typeface="Futura" panose="020B0602020204020303" pitchFamily="34" charset="-79"/>
              </a:rPr>
              <a:t>– Fraudsters pay people to go through the rubbish that an individual throws out. They are looking for bank and credit card statements, tax details, insurance documents, gas, electricity and telephone bills, personal letters and any other pieces of personal information that can help to steal an identity.</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Changing your address </a:t>
            </a:r>
            <a:r>
              <a:rPr lang="en-GB" dirty="0">
                <a:solidFill>
                  <a:srgbClr val="00303C"/>
                </a:solidFill>
                <a:effectLst/>
                <a:latin typeface="Futura" panose="020B0602020204020303" pitchFamily="34" charset="-79"/>
                <a:cs typeface="Futura" panose="020B0602020204020303" pitchFamily="34" charset="-79"/>
              </a:rPr>
              <a:t>– Thieves divert your post to another location by completing a change of address form. They can then read all your bank statements and other financial information. If they cannot divert your mail, thieves may simply steal it – especially when your post box is separate from your house/flat. </a:t>
            </a:r>
          </a:p>
        </p:txBody>
      </p:sp>
      <p:pic>
        <p:nvPicPr>
          <p:cNvPr id="1026" name="Picture 2" descr="Is it illegal to go through someone's rubbish in Australia? | Better Homes  and Gardens">
            <a:extLst>
              <a:ext uri="{FF2B5EF4-FFF2-40B4-BE49-F238E27FC236}">
                <a16:creationId xmlns:a16="http://schemas.microsoft.com/office/drawing/2014/main" id="{FF4BD28A-5699-6945-BF2D-AC565DAD42D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383" r="6938"/>
          <a:stretch/>
        </p:blipFill>
        <p:spPr bwMode="auto">
          <a:xfrm>
            <a:off x="6344784" y="674"/>
            <a:ext cx="5847216" cy="62191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B90D9A-590F-6D41-B64F-63D76E2BF8B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1633499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CC96F987-94D7-744B-838D-3687E064AE76}"/>
              </a:ext>
            </a:extLst>
          </p:cNvPr>
          <p:cNvSpPr txBox="1"/>
          <p:nvPr userDrawn="1"/>
        </p:nvSpPr>
        <p:spPr>
          <a:xfrm>
            <a:off x="529390" y="422350"/>
            <a:ext cx="6402805"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Digital</a:t>
            </a:r>
          </a:p>
        </p:txBody>
      </p:sp>
      <p:sp>
        <p:nvSpPr>
          <p:cNvPr id="3" name="Rectangle 2">
            <a:extLst>
              <a:ext uri="{FF2B5EF4-FFF2-40B4-BE49-F238E27FC236}">
                <a16:creationId xmlns:a16="http://schemas.microsoft.com/office/drawing/2014/main" id="{28171CBA-4FF1-2D4E-87E4-EDA5BCE55C75}"/>
              </a:ext>
            </a:extLst>
          </p:cNvPr>
          <p:cNvSpPr/>
          <p:nvPr userDrawn="1"/>
        </p:nvSpPr>
        <p:spPr>
          <a:xfrm>
            <a:off x="529390" y="956383"/>
            <a:ext cx="5394481" cy="4801314"/>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Hacking – </a:t>
            </a:r>
            <a:r>
              <a:rPr lang="en-GB" dirty="0">
                <a:solidFill>
                  <a:srgbClr val="00303C"/>
                </a:solidFill>
                <a:effectLst/>
                <a:latin typeface="Futura" panose="020B0602020204020303" pitchFamily="34" charset="-79"/>
                <a:cs typeface="Futura" panose="020B0602020204020303" pitchFamily="34" charset="-79"/>
              </a:rPr>
              <a:t>Hacking occurs when criminals successfully guess or decipher your passwords, security questions, and/or Personal Identification Numbers (PINs). They can then access any accounts you have. Many hackers use social networking sites like Facebook to get information about you that can be used to answer security questions. Some hackers will break into a company website and steal the company identity. This means you could order goods from a website that you think is genuine, but they simply take your money and you never hear from them again. </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Malware – </a:t>
            </a:r>
            <a:r>
              <a:rPr lang="en-GB" dirty="0">
                <a:solidFill>
                  <a:srgbClr val="00303C"/>
                </a:solidFill>
                <a:effectLst/>
                <a:latin typeface="Futura" panose="020B0602020204020303" pitchFamily="34" charset="-79"/>
                <a:cs typeface="Futura" panose="020B0602020204020303" pitchFamily="34" charset="-79"/>
              </a:rPr>
              <a:t>This term is short for malicious software. It is designed specifically to make its way onto your device i.e. your desktop, </a:t>
            </a:r>
          </a:p>
        </p:txBody>
      </p:sp>
      <p:sp>
        <p:nvSpPr>
          <p:cNvPr id="7" name="Rectangle 6">
            <a:extLst>
              <a:ext uri="{FF2B5EF4-FFF2-40B4-BE49-F238E27FC236}">
                <a16:creationId xmlns:a16="http://schemas.microsoft.com/office/drawing/2014/main" id="{93E6BD9B-DCB9-E94C-A94D-3C023C88DB4A}"/>
              </a:ext>
            </a:extLst>
          </p:cNvPr>
          <p:cNvSpPr/>
          <p:nvPr userDrawn="1"/>
        </p:nvSpPr>
        <p:spPr>
          <a:xfrm>
            <a:off x="6096000" y="878370"/>
            <a:ext cx="5714198" cy="507831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smartphone, or tablet and to manipulate and/or damage them. In addition, malware can also record and steal your personal information such as bank account details. There are many different types of malware: viruses, worms, trojans, bots, spyware, adware, and ransomware. </a:t>
            </a:r>
          </a:p>
          <a:p>
            <a:r>
              <a:rPr lang="en-GB" dirty="0">
                <a:solidFill>
                  <a:srgbClr val="00303C"/>
                </a:solidFill>
                <a:effectLst/>
                <a:latin typeface="Futura" panose="020B0602020204020303" pitchFamily="34" charset="-79"/>
                <a:cs typeface="Futura" panose="020B0602020204020303" pitchFamily="34" charset="-79"/>
              </a:rPr>
              <a:t>Malware gets onto your device in a variety of ways: </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On software installed from a website.</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From a spam email.</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Using a flash USB drive already infected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with malware.</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Clicking on pop-up windows.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You can protect your computer by installing a firewall to prevent unauthorised access, and antivirus software which can prevent, detect and remove malware.  </a:t>
            </a:r>
          </a:p>
        </p:txBody>
      </p:sp>
      <p:sp>
        <p:nvSpPr>
          <p:cNvPr id="10" name="TextBox 9">
            <a:extLst>
              <a:ext uri="{FF2B5EF4-FFF2-40B4-BE49-F238E27FC236}">
                <a16:creationId xmlns:a16="http://schemas.microsoft.com/office/drawing/2014/main" id="{73EA8104-42ED-2746-A544-FB42B2476C91}"/>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5617486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956" r:id="rId2"/>
    <p:sldLayoutId id="2147483863" r:id="rId3"/>
    <p:sldLayoutId id="2147483913" r:id="rId4"/>
    <p:sldLayoutId id="2147483914" r:id="rId5"/>
    <p:sldLayoutId id="2147483915" r:id="rId6"/>
    <p:sldLayoutId id="2147483864" r:id="rId7"/>
    <p:sldLayoutId id="2147483916" r:id="rId8"/>
    <p:sldLayoutId id="2147483917" r:id="rId9"/>
    <p:sldLayoutId id="2147483918" r:id="rId10"/>
    <p:sldLayoutId id="2147483868" r:id="rId11"/>
    <p:sldLayoutId id="2147483867"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866" r:id="rId23"/>
    <p:sldLayoutId id="2147483929" r:id="rId24"/>
    <p:sldLayoutId id="2147483930" r:id="rId25"/>
    <p:sldLayoutId id="2147483931" r:id="rId26"/>
    <p:sldLayoutId id="2147483932" r:id="rId27"/>
    <p:sldLayoutId id="2147483933" r:id="rId28"/>
    <p:sldLayoutId id="214748388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 id="2147483942" r:id="rId38"/>
    <p:sldLayoutId id="2147483943" r:id="rId39"/>
    <p:sldLayoutId id="2147483944" r:id="rId40"/>
    <p:sldLayoutId id="2147483945" r:id="rId41"/>
    <p:sldLayoutId id="2147483946" r:id="rId42"/>
    <p:sldLayoutId id="2147483947" r:id="rId43"/>
    <p:sldLayoutId id="2147483948" r:id="rId44"/>
    <p:sldLayoutId id="2147483869" r:id="rId45"/>
    <p:sldLayoutId id="2147483949" r:id="rId46"/>
    <p:sldLayoutId id="2147483950" r:id="rId47"/>
    <p:sldLayoutId id="2147483951" r:id="rId48"/>
    <p:sldLayoutId id="2147483952" r:id="rId49"/>
    <p:sldLayoutId id="2147483953" r:id="rId50"/>
    <p:sldLayoutId id="2147483954" r:id="rId51"/>
    <p:sldLayoutId id="2147483955" r:id="rId5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1.em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5.emf"/><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345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045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47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86BFDB-C33B-374B-A447-B8C414CB3443}"/>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88540B14-E361-EF44-BE33-E32530996120}"/>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2ED556D0-DC63-3C41-B5A2-AF15BED3D382}"/>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2E8CD819-7E15-BE42-B732-89DFD2732E9E}"/>
              </a:ext>
            </a:extLst>
          </p:cNvPr>
          <p:cNvSpPr/>
          <p:nvPr/>
        </p:nvSpPr>
        <p:spPr>
          <a:xfrm>
            <a:off x="522791" y="1076881"/>
            <a:ext cx="4981844" cy="313932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Use the information on the 10 different methods used to carry out identity theft (physical, digital and social) to draw a two-column table with method of fraud in column one and how to prevent the fraud in column two.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In pairs or groups, complete the table by adding at least two tactics to stop the intentions of the fraudsters. The first one has been done for you in the example below:</a:t>
            </a:r>
          </a:p>
        </p:txBody>
      </p:sp>
      <p:pic>
        <p:nvPicPr>
          <p:cNvPr id="6" name="Picture 5">
            <a:extLst>
              <a:ext uri="{FF2B5EF4-FFF2-40B4-BE49-F238E27FC236}">
                <a16:creationId xmlns:a16="http://schemas.microsoft.com/office/drawing/2014/main" id="{CC44FF2D-23E6-614E-AB32-3A2A5F84F94C}"/>
              </a:ext>
            </a:extLst>
          </p:cNvPr>
          <p:cNvPicPr>
            <a:picLocks noChangeAspect="1"/>
          </p:cNvPicPr>
          <p:nvPr/>
        </p:nvPicPr>
        <p:blipFill>
          <a:blip r:embed="rId3"/>
          <a:stretch>
            <a:fillRect/>
          </a:stretch>
        </p:blipFill>
        <p:spPr>
          <a:xfrm>
            <a:off x="5827209" y="1123950"/>
            <a:ext cx="5842000" cy="4610100"/>
          </a:xfrm>
          <a:prstGeom prst="rect">
            <a:avLst/>
          </a:prstGeom>
        </p:spPr>
      </p:pic>
    </p:spTree>
    <p:extLst>
      <p:ext uri="{BB962C8B-B14F-4D97-AF65-F5344CB8AC3E}">
        <p14:creationId xmlns:p14="http://schemas.microsoft.com/office/powerpoint/2010/main" val="124123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5CBA23-DA68-AE4A-B1DA-9D2070637C5F}"/>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8CFFD63-5D3C-BE4D-AEFF-D49B54065216}"/>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2FF41FC-D9D2-4E41-A45D-1CBC7033ECAA}"/>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1C090703-C6D1-E447-8B96-D32C4EB6EB3C}"/>
              </a:ext>
            </a:extLst>
          </p:cNvPr>
          <p:cNvSpPr/>
          <p:nvPr/>
        </p:nvSpPr>
        <p:spPr>
          <a:xfrm>
            <a:off x="522791" y="1052165"/>
            <a:ext cx="7360300"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How well do you know your terminology?</a:t>
            </a:r>
          </a:p>
          <a:p>
            <a:r>
              <a:rPr lang="en-GB" dirty="0">
                <a:solidFill>
                  <a:srgbClr val="00303C"/>
                </a:solidFill>
                <a:effectLst/>
                <a:latin typeface="Futura" panose="020B0602020204020303" pitchFamily="34" charset="-79"/>
                <a:cs typeface="Futura" panose="020B0602020204020303" pitchFamily="34" charset="-79"/>
              </a:rPr>
              <a:t>Here are seven methods used by fraudsters to get personal information from your computer. Can you match the definition to the key terms below?</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a:t>
            </a:r>
            <a:r>
              <a:rPr lang="en-GB" dirty="0">
                <a:solidFill>
                  <a:srgbClr val="00303C"/>
                </a:solidFill>
                <a:effectLst/>
                <a:latin typeface="Futura" panose="020B0602020204020303" pitchFamily="34" charset="-79"/>
                <a:cs typeface="Futura" panose="020B0602020204020303" pitchFamily="34" charset="-79"/>
              </a:rPr>
              <a:t> A piece of code or software program which is capable of    </a:t>
            </a:r>
          </a:p>
          <a:p>
            <a:r>
              <a:rPr lang="en-GB" dirty="0">
                <a:solidFill>
                  <a:srgbClr val="00303C"/>
                </a:solidFill>
                <a:effectLst/>
                <a:latin typeface="Futura" panose="020B0602020204020303" pitchFamily="34" charset="-79"/>
                <a:cs typeface="Futura" panose="020B0602020204020303" pitchFamily="34" charset="-79"/>
              </a:rPr>
              <a:t>    reproducing itself. Often used to damage a computer by     </a:t>
            </a:r>
          </a:p>
          <a:p>
            <a:r>
              <a:rPr lang="en-GB" dirty="0">
                <a:solidFill>
                  <a:srgbClr val="00303C"/>
                </a:solidFill>
                <a:effectLst/>
                <a:latin typeface="Futura" panose="020B0602020204020303" pitchFamily="34" charset="-79"/>
                <a:cs typeface="Futura" panose="020B0602020204020303" pitchFamily="34" charset="-79"/>
              </a:rPr>
              <a:t>    corrupting the system or destroying or modifying data and files.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A type of malware often disguised as legitimate software, which is  </a:t>
            </a:r>
          </a:p>
          <a:p>
            <a:r>
              <a:rPr lang="en-GB" dirty="0">
                <a:solidFill>
                  <a:srgbClr val="00303C"/>
                </a:solidFill>
                <a:effectLst/>
                <a:latin typeface="Futura" panose="020B0602020204020303" pitchFamily="34" charset="-79"/>
                <a:cs typeface="Futura" panose="020B0602020204020303" pitchFamily="34" charset="-79"/>
              </a:rPr>
              <a:t>    used to gain access to a computer in order to watch what the user  </a:t>
            </a:r>
          </a:p>
          <a:p>
            <a:r>
              <a:rPr lang="en-GB" dirty="0">
                <a:solidFill>
                  <a:srgbClr val="00303C"/>
                </a:solidFill>
                <a:effectLst/>
                <a:latin typeface="Futura" panose="020B0602020204020303" pitchFamily="34" charset="-79"/>
                <a:cs typeface="Futura" panose="020B0602020204020303" pitchFamily="34" charset="-79"/>
              </a:rPr>
              <a:t>    is doing without them knowing, steal sensitive data or take over  </a:t>
            </a:r>
          </a:p>
          <a:p>
            <a:r>
              <a:rPr lang="en-GB" dirty="0">
                <a:solidFill>
                  <a:srgbClr val="00303C"/>
                </a:solidFill>
                <a:effectLst/>
                <a:latin typeface="Futura" panose="020B0602020204020303" pitchFamily="34" charset="-79"/>
                <a:cs typeface="Futura" panose="020B0602020204020303" pitchFamily="34" charset="-79"/>
              </a:rPr>
              <a:t>    the system remotely.</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An application that performs an automated task. Used maliciously,  </a:t>
            </a:r>
          </a:p>
          <a:p>
            <a:r>
              <a:rPr lang="en-GB" dirty="0">
                <a:solidFill>
                  <a:srgbClr val="00303C"/>
                </a:solidFill>
                <a:effectLst/>
                <a:latin typeface="Futura" panose="020B0602020204020303" pitchFamily="34" charset="-79"/>
                <a:cs typeface="Futura" panose="020B0602020204020303" pitchFamily="34" charset="-79"/>
              </a:rPr>
              <a:t>    these can gather passwords, email addresses and financial  </a:t>
            </a:r>
          </a:p>
          <a:p>
            <a:r>
              <a:rPr lang="en-GB" dirty="0">
                <a:solidFill>
                  <a:srgbClr val="00303C"/>
                </a:solidFill>
                <a:effectLst/>
                <a:latin typeface="Futura" panose="020B0602020204020303" pitchFamily="34" charset="-79"/>
                <a:cs typeface="Futura" panose="020B0602020204020303" pitchFamily="34" charset="-79"/>
              </a:rPr>
              <a:t>    information from computers.</a:t>
            </a:r>
          </a:p>
        </p:txBody>
      </p:sp>
      <p:pic>
        <p:nvPicPr>
          <p:cNvPr id="6" name="Picture 5">
            <a:extLst>
              <a:ext uri="{FF2B5EF4-FFF2-40B4-BE49-F238E27FC236}">
                <a16:creationId xmlns:a16="http://schemas.microsoft.com/office/drawing/2014/main" id="{1482C36C-6AE8-3948-AD19-C75F57176E2F}"/>
              </a:ext>
            </a:extLst>
          </p:cNvPr>
          <p:cNvPicPr>
            <a:picLocks noChangeAspect="1"/>
          </p:cNvPicPr>
          <p:nvPr/>
        </p:nvPicPr>
        <p:blipFill>
          <a:blip r:embed="rId3"/>
          <a:stretch>
            <a:fillRect/>
          </a:stretch>
        </p:blipFill>
        <p:spPr>
          <a:xfrm>
            <a:off x="8811709" y="1052165"/>
            <a:ext cx="2857500" cy="2933700"/>
          </a:xfrm>
          <a:prstGeom prst="rect">
            <a:avLst/>
          </a:prstGeom>
        </p:spPr>
      </p:pic>
    </p:spTree>
    <p:extLst>
      <p:ext uri="{BB962C8B-B14F-4D97-AF65-F5344CB8AC3E}">
        <p14:creationId xmlns:p14="http://schemas.microsoft.com/office/powerpoint/2010/main" val="2341022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7BB8F5-6836-644C-9EEE-89C706CA36AA}"/>
              </a:ext>
            </a:extLst>
          </p:cNvPr>
          <p:cNvPicPr>
            <a:picLocks noChangeAspect="1"/>
          </p:cNvPicPr>
          <p:nvPr/>
        </p:nvPicPr>
        <p:blipFill>
          <a:blip r:embed="rId2"/>
          <a:stretch>
            <a:fillRect/>
          </a:stretch>
        </p:blipFill>
        <p:spPr>
          <a:xfrm>
            <a:off x="8811709" y="1052165"/>
            <a:ext cx="2857500" cy="2933700"/>
          </a:xfrm>
          <a:prstGeom prst="rect">
            <a:avLst/>
          </a:prstGeom>
        </p:spPr>
      </p:pic>
      <p:sp>
        <p:nvSpPr>
          <p:cNvPr id="3" name="Rectangle 2">
            <a:extLst>
              <a:ext uri="{FF2B5EF4-FFF2-40B4-BE49-F238E27FC236}">
                <a16:creationId xmlns:a16="http://schemas.microsoft.com/office/drawing/2014/main" id="{E0F46470-A564-EE4B-8E75-3F127B2C8F14}"/>
              </a:ext>
            </a:extLst>
          </p:cNvPr>
          <p:cNvSpPr/>
          <p:nvPr/>
        </p:nvSpPr>
        <p:spPr>
          <a:xfrm>
            <a:off x="522791" y="533856"/>
            <a:ext cx="7379550" cy="3970318"/>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4. </a:t>
            </a:r>
            <a:r>
              <a:rPr lang="en-GB" dirty="0">
                <a:solidFill>
                  <a:srgbClr val="00303C"/>
                </a:solidFill>
                <a:effectLst/>
                <a:latin typeface="Futura" panose="020B0602020204020303" pitchFamily="34" charset="-79"/>
                <a:cs typeface="Futura" panose="020B0602020204020303" pitchFamily="34" charset="-79"/>
              </a:rPr>
              <a:t>Acts like a virus but uses a network connection to spread itself to  </a:t>
            </a:r>
          </a:p>
          <a:p>
            <a:r>
              <a:rPr lang="en-GB" dirty="0">
                <a:solidFill>
                  <a:srgbClr val="00303C"/>
                </a:solidFill>
                <a:effectLst/>
                <a:latin typeface="Futura" panose="020B0602020204020303" pitchFamily="34" charset="-79"/>
                <a:cs typeface="Futura" panose="020B0602020204020303" pitchFamily="34" charset="-79"/>
              </a:rPr>
              <a:t>    multiple computers.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Software that is installed on a user’s computer, often without their  </a:t>
            </a:r>
          </a:p>
          <a:p>
            <a:r>
              <a:rPr lang="en-GB" dirty="0">
                <a:solidFill>
                  <a:srgbClr val="00303C"/>
                </a:solidFill>
                <a:effectLst/>
                <a:latin typeface="Futura" panose="020B0602020204020303" pitchFamily="34" charset="-79"/>
                <a:cs typeface="Futura" panose="020B0602020204020303" pitchFamily="34" charset="-79"/>
              </a:rPr>
              <a:t>    knowledge, and can monitor activity.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6.</a:t>
            </a:r>
            <a:r>
              <a:rPr lang="en-GB" dirty="0">
                <a:solidFill>
                  <a:srgbClr val="00303C"/>
                </a:solidFill>
                <a:effectLst/>
                <a:latin typeface="Futura" panose="020B0602020204020303" pitchFamily="34" charset="-79"/>
                <a:cs typeface="Futura" panose="020B0602020204020303" pitchFamily="34" charset="-79"/>
              </a:rPr>
              <a:t> Software that automatically displays or downloads material, such  </a:t>
            </a:r>
          </a:p>
          <a:p>
            <a:r>
              <a:rPr lang="en-GB" dirty="0">
                <a:solidFill>
                  <a:srgbClr val="00303C"/>
                </a:solidFill>
                <a:effectLst/>
                <a:latin typeface="Futura" panose="020B0602020204020303" pitchFamily="34" charset="-79"/>
                <a:cs typeface="Futura" panose="020B0602020204020303" pitchFamily="34" charset="-79"/>
              </a:rPr>
              <a:t>    as banners or pop-ups when a user is online. The software often  </a:t>
            </a:r>
          </a:p>
          <a:p>
            <a:r>
              <a:rPr lang="en-GB" dirty="0">
                <a:solidFill>
                  <a:srgbClr val="00303C"/>
                </a:solidFill>
                <a:effectLst/>
                <a:latin typeface="Futura" panose="020B0602020204020303" pitchFamily="34" charset="-79"/>
                <a:cs typeface="Futura" panose="020B0602020204020303" pitchFamily="34" charset="-79"/>
              </a:rPr>
              <a:t>    tracks and records users’ personal information and internet  </a:t>
            </a:r>
          </a:p>
          <a:p>
            <a:r>
              <a:rPr lang="en-GB" dirty="0">
                <a:solidFill>
                  <a:srgbClr val="00303C"/>
                </a:solidFill>
                <a:effectLst/>
                <a:latin typeface="Futura" panose="020B0602020204020303" pitchFamily="34" charset="-79"/>
                <a:cs typeface="Futura" panose="020B0602020204020303" pitchFamily="34" charset="-79"/>
              </a:rPr>
              <a:t>    browsing habits.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7.</a:t>
            </a:r>
            <a:r>
              <a:rPr lang="en-GB" dirty="0">
                <a:solidFill>
                  <a:srgbClr val="00303C"/>
                </a:solidFill>
                <a:effectLst/>
                <a:latin typeface="Futura" panose="020B0602020204020303" pitchFamily="34" charset="-79"/>
                <a:cs typeface="Futura" panose="020B0602020204020303" pitchFamily="34" charset="-79"/>
              </a:rPr>
              <a:t> A type of malware that prevents or limits users from accessing their  </a:t>
            </a:r>
          </a:p>
          <a:p>
            <a:r>
              <a:rPr lang="en-GB" dirty="0">
                <a:solidFill>
                  <a:srgbClr val="00303C"/>
                </a:solidFill>
                <a:effectLst/>
                <a:latin typeface="Futura" panose="020B0602020204020303" pitchFamily="34" charset="-79"/>
                <a:cs typeface="Futura" panose="020B0602020204020303" pitchFamily="34" charset="-79"/>
              </a:rPr>
              <a:t>    system, either by locking the system’s screen or by locking the  </a:t>
            </a:r>
          </a:p>
          <a:p>
            <a:r>
              <a:rPr lang="en-GB" dirty="0">
                <a:solidFill>
                  <a:srgbClr val="00303C"/>
                </a:solidFill>
                <a:effectLst/>
                <a:latin typeface="Futura" panose="020B0602020204020303" pitchFamily="34" charset="-79"/>
                <a:cs typeface="Futura" panose="020B0602020204020303" pitchFamily="34" charset="-79"/>
              </a:rPr>
              <a:t>    users’ files unless some money is paid. </a:t>
            </a:r>
          </a:p>
        </p:txBody>
      </p:sp>
    </p:spTree>
    <p:extLst>
      <p:ext uri="{BB962C8B-B14F-4D97-AF65-F5344CB8AC3E}">
        <p14:creationId xmlns:p14="http://schemas.microsoft.com/office/powerpoint/2010/main" val="2917500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513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39F5A-B226-C448-8D48-943A4924DEF7}"/>
              </a:ext>
            </a:extLst>
          </p:cNvPr>
          <p:cNvSpPr/>
          <p:nvPr/>
        </p:nvSpPr>
        <p:spPr>
          <a:xfrm>
            <a:off x="622365" y="1890222"/>
            <a:ext cx="10927951" cy="3849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8AC5AE-29B1-EB46-9BE4-096699087E2D}"/>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DF65E9E6-38CD-9C4B-904A-F616AECFF5A9}"/>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5" name="Picture 4">
            <a:extLst>
              <a:ext uri="{FF2B5EF4-FFF2-40B4-BE49-F238E27FC236}">
                <a16:creationId xmlns:a16="http://schemas.microsoft.com/office/drawing/2014/main" id="{C94AB7C7-34EC-7D4F-9AF3-CF8BCFC9A8E5}"/>
              </a:ext>
            </a:extLst>
          </p:cNvPr>
          <p:cNvPicPr>
            <a:picLocks noChangeAspect="1"/>
          </p:cNvPicPr>
          <p:nvPr/>
        </p:nvPicPr>
        <p:blipFill>
          <a:blip r:embed="rId2"/>
          <a:stretch>
            <a:fillRect/>
          </a:stretch>
        </p:blipFill>
        <p:spPr>
          <a:xfrm>
            <a:off x="522791" y="382480"/>
            <a:ext cx="602958" cy="602958"/>
          </a:xfrm>
          <a:prstGeom prst="rect">
            <a:avLst/>
          </a:prstGeom>
        </p:spPr>
      </p:pic>
      <p:sp>
        <p:nvSpPr>
          <p:cNvPr id="6" name="Rectangle 5">
            <a:extLst>
              <a:ext uri="{FF2B5EF4-FFF2-40B4-BE49-F238E27FC236}">
                <a16:creationId xmlns:a16="http://schemas.microsoft.com/office/drawing/2014/main" id="{F292ECBA-225C-1944-AA4A-A054DF7F01B1}"/>
              </a:ext>
            </a:extLst>
          </p:cNvPr>
          <p:cNvSpPr/>
          <p:nvPr/>
        </p:nvSpPr>
        <p:spPr>
          <a:xfrm>
            <a:off x="522791" y="1084392"/>
            <a:ext cx="11027525"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Read the three emails. Do you think any of them might be scams?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List anything you think might be suspicious.</a:t>
            </a:r>
          </a:p>
        </p:txBody>
      </p:sp>
      <p:sp>
        <p:nvSpPr>
          <p:cNvPr id="7" name="Rectangle 6">
            <a:extLst>
              <a:ext uri="{FF2B5EF4-FFF2-40B4-BE49-F238E27FC236}">
                <a16:creationId xmlns:a16="http://schemas.microsoft.com/office/drawing/2014/main" id="{47A47BE2-3C94-3342-AE59-5ECD82305BA2}"/>
              </a:ext>
            </a:extLst>
          </p:cNvPr>
          <p:cNvSpPr/>
          <p:nvPr/>
        </p:nvSpPr>
        <p:spPr>
          <a:xfrm>
            <a:off x="757945" y="2044635"/>
            <a:ext cx="10811690" cy="3508653"/>
          </a:xfrm>
          <a:prstGeom prst="rect">
            <a:avLst/>
          </a:prstGeom>
        </p:spPr>
        <p:txBody>
          <a:bodyPr wrap="square">
            <a:spAutoFit/>
          </a:bodyPr>
          <a:lstStyle/>
          <a:p>
            <a:r>
              <a:rPr lang="en-GB" sz="2400" dirty="0">
                <a:solidFill>
                  <a:srgbClr val="00B0F0"/>
                </a:solidFill>
                <a:effectLst/>
                <a:latin typeface="Futura" panose="020B0602020204020303" pitchFamily="34" charset="-79"/>
                <a:cs typeface="Futura" panose="020B0602020204020303" pitchFamily="34" charset="-79"/>
              </a:rPr>
              <a:t>Email 1</a:t>
            </a:r>
          </a:p>
          <a:p>
            <a:r>
              <a:rPr lang="en-GB" dirty="0">
                <a:solidFill>
                  <a:srgbClr val="00303C"/>
                </a:solidFill>
                <a:effectLst/>
                <a:latin typeface="Futura" panose="020B0602020204020303" pitchFamily="34" charset="-79"/>
                <a:cs typeface="Futura" panose="020B0602020204020303" pitchFamily="34" charset="-79"/>
              </a:rPr>
              <a:t>From: Alejandro and Pedro Lopez Giveaway Team &lt;jasgt24@giveaway.com&gt;</a:t>
            </a:r>
          </a:p>
          <a:p>
            <a:r>
              <a:rPr lang="en-GB" dirty="0">
                <a:solidFill>
                  <a:srgbClr val="00303C"/>
                </a:solidFill>
                <a:effectLst/>
                <a:latin typeface="Futura" panose="020B0602020204020303" pitchFamily="34" charset="-79"/>
                <a:cs typeface="Futura" panose="020B0602020204020303" pitchFamily="34" charset="-79"/>
              </a:rPr>
              <a:t>Subject: </a:t>
            </a:r>
            <a:r>
              <a:rPr lang="en-GB" b="1" i="0" dirty="0">
                <a:solidFill>
                  <a:srgbClr val="00303C"/>
                </a:solidFill>
                <a:effectLst/>
                <a:latin typeface="Futura" panose="020B0602020204020303" pitchFamily="34" charset="-79"/>
                <a:cs typeface="Futura" panose="020B0602020204020303" pitchFamily="34" charset="-79"/>
              </a:rPr>
              <a:t>Congratulations – you have won £1 million</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Hi, As you may well remember from the national news earlier this year Alejandro and Pedro Lopez won £50 million on the EuroMillions lottery. However, they decided this was far too much for them to spend and decided to give away £1 million to each of six random people around the UK. Your email was one of the ones selected!! Alejandro and Pedro do not want any publicity from this so please do not try to contact them. We will transfer your money into your account once you have completed the attached bank details form and returned it to ourselves.</a:t>
            </a:r>
          </a:p>
          <a:p>
            <a:r>
              <a:rPr lang="en-GB" dirty="0">
                <a:solidFill>
                  <a:srgbClr val="00303C"/>
                </a:solidFill>
                <a:effectLst/>
                <a:latin typeface="Futura" panose="020B0602020204020303" pitchFamily="34" charset="-79"/>
                <a:cs typeface="Futura" panose="020B0602020204020303" pitchFamily="34" charset="-79"/>
              </a:rPr>
              <a:t>We look forward to receiving your form and well done!</a:t>
            </a:r>
          </a:p>
          <a:p>
            <a:r>
              <a:rPr lang="en-GB" dirty="0">
                <a:solidFill>
                  <a:srgbClr val="00303C"/>
                </a:solidFill>
                <a:effectLst/>
                <a:latin typeface="Futura" panose="020B0602020204020303" pitchFamily="34" charset="-79"/>
                <a:cs typeface="Futura" panose="020B0602020204020303" pitchFamily="34" charset="-79"/>
              </a:rPr>
              <a:t>Best wishes from us all, The Alejandro &amp; Pedro Lopez Giveaway Team</a:t>
            </a:r>
          </a:p>
        </p:txBody>
      </p:sp>
    </p:spTree>
    <p:extLst>
      <p:ext uri="{BB962C8B-B14F-4D97-AF65-F5344CB8AC3E}">
        <p14:creationId xmlns:p14="http://schemas.microsoft.com/office/powerpoint/2010/main" val="3867643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1F74B-59BE-4446-9656-332504C5A6BA}"/>
              </a:ext>
            </a:extLst>
          </p:cNvPr>
          <p:cNvSpPr/>
          <p:nvPr/>
        </p:nvSpPr>
        <p:spPr>
          <a:xfrm>
            <a:off x="622366" y="510139"/>
            <a:ext cx="10947270" cy="4957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A33FC0-2460-D846-A55D-940E55F30A3D}"/>
              </a:ext>
            </a:extLst>
          </p:cNvPr>
          <p:cNvSpPr/>
          <p:nvPr/>
        </p:nvSpPr>
        <p:spPr>
          <a:xfrm>
            <a:off x="757944" y="661383"/>
            <a:ext cx="10811690" cy="4616648"/>
          </a:xfrm>
          <a:prstGeom prst="rect">
            <a:avLst/>
          </a:prstGeom>
        </p:spPr>
        <p:txBody>
          <a:bodyPr wrap="square">
            <a:spAutoFit/>
          </a:bodyPr>
          <a:lstStyle/>
          <a:p>
            <a:r>
              <a:rPr lang="en-GB" sz="2400" dirty="0">
                <a:solidFill>
                  <a:srgbClr val="00B0F0"/>
                </a:solidFill>
                <a:effectLst/>
                <a:latin typeface="Futura" panose="020B0602020204020303" pitchFamily="34" charset="-79"/>
                <a:cs typeface="Futura" panose="020B0602020204020303" pitchFamily="34" charset="-79"/>
              </a:rPr>
              <a:t>Email 2</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From: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info@donate.eu.com</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Subject: </a:t>
            </a:r>
            <a:r>
              <a:rPr lang="en-GB" sz="1800" b="1" i="0" kern="1200" dirty="0">
                <a:solidFill>
                  <a:srgbClr val="00303C"/>
                </a:solidFill>
                <a:effectLst/>
                <a:latin typeface="Futura" panose="020B0602020204020303" pitchFamily="34" charset="-79"/>
                <a:ea typeface="+mn-ea"/>
                <a:cs typeface="Futura" panose="020B0602020204020303" pitchFamily="34" charset="-79"/>
              </a:rPr>
              <a:t>dear friend</a:t>
            </a:r>
          </a:p>
          <a:p>
            <a:endParaRPr lang="en-GB" sz="1800" b="0" i="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Dear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frend</a:t>
            </a:r>
            <a:endParaRPr lang="en-GB" sz="1800" b="0" i="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We are from a small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vilage</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in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nigeria</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that was affected by the recent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sunami</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that you seen in the news. Our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busness</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is lost and we are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homless</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Since we have lost all our relatives and children we have to send this letter and APPEEL FOR DONATIONS.</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We will be very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greatfull</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for any money you can send to help us get our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busness</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started again.</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This letter is being sent to lots of people in the hope that we get help to get food. The United Nations help a bit but not much.</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We prey to God and Allah that you will help us. Please click on this link to send your bank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detales</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with a little donation </a:t>
            </a:r>
            <a:br>
              <a:rPr lang="en-GB" sz="1800" b="0" i="0" kern="1200" dirty="0">
                <a:solidFill>
                  <a:srgbClr val="00303C"/>
                </a:solidFill>
                <a:effectLst/>
                <a:latin typeface="Futura Medium" panose="020B0602020204020303" pitchFamily="34" charset="-79"/>
                <a:ea typeface="+mn-ea"/>
                <a:cs typeface="Futura Medium" panose="020B0602020204020303" pitchFamily="34" charset="-79"/>
              </a:rPr>
            </a:br>
            <a:r>
              <a:rPr lang="en-GB" sz="1800" b="0" i="0" kern="1200" dirty="0" err="1">
                <a:solidFill>
                  <a:srgbClr val="A41A3E"/>
                </a:solidFill>
                <a:effectLst/>
                <a:latin typeface="Futura Medium" panose="020B0602020204020303" pitchFamily="34" charset="-79"/>
                <a:ea typeface="+mn-ea"/>
                <a:cs typeface="Futura Medium" panose="020B0602020204020303" pitchFamily="34" charset="-79"/>
              </a:rPr>
              <a:t>sunami-appeal.com</a:t>
            </a:r>
            <a:r>
              <a:rPr lang="en-GB" sz="1800" b="0" i="0" kern="1200" dirty="0">
                <a:solidFill>
                  <a:srgbClr val="A41A3E"/>
                </a:solidFill>
                <a:effectLst/>
                <a:latin typeface="Futura Medium" panose="020B0602020204020303" pitchFamily="34" charset="-79"/>
                <a:ea typeface="+mn-ea"/>
                <a:cs typeface="Futura Medium" panose="020B0602020204020303" pitchFamily="34" charset="-79"/>
              </a:rPr>
              <a:t> </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Thank you</a:t>
            </a:r>
          </a:p>
        </p:txBody>
      </p:sp>
    </p:spTree>
    <p:extLst>
      <p:ext uri="{BB962C8B-B14F-4D97-AF65-F5344CB8AC3E}">
        <p14:creationId xmlns:p14="http://schemas.microsoft.com/office/powerpoint/2010/main" val="4128452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7FF956-B4BD-9442-8D35-FE5B5195DB91}"/>
              </a:ext>
            </a:extLst>
          </p:cNvPr>
          <p:cNvSpPr/>
          <p:nvPr/>
        </p:nvSpPr>
        <p:spPr>
          <a:xfrm>
            <a:off x="622366" y="510139"/>
            <a:ext cx="10947270" cy="4090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3093C5-C3F6-284A-8462-A0AC63CE220A}"/>
              </a:ext>
            </a:extLst>
          </p:cNvPr>
          <p:cNvSpPr/>
          <p:nvPr/>
        </p:nvSpPr>
        <p:spPr>
          <a:xfrm>
            <a:off x="757944" y="661383"/>
            <a:ext cx="10811690" cy="3785652"/>
          </a:xfrm>
          <a:prstGeom prst="rect">
            <a:avLst/>
          </a:prstGeom>
        </p:spPr>
        <p:txBody>
          <a:bodyPr wrap="square">
            <a:spAutoFit/>
          </a:bodyPr>
          <a:lstStyle/>
          <a:p>
            <a:r>
              <a:rPr lang="en-GB" sz="2400" dirty="0">
                <a:solidFill>
                  <a:srgbClr val="00B0F0"/>
                </a:solidFill>
                <a:effectLst/>
                <a:latin typeface="Futura" panose="020B0602020204020303" pitchFamily="34" charset="-79"/>
                <a:cs typeface="Futura" panose="020B0602020204020303" pitchFamily="34" charset="-79"/>
              </a:rPr>
              <a:t>Email 3</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From: Windows Live Team &lt;</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mail.check@netscape.com</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&gt;</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Subject: </a:t>
            </a:r>
            <a:r>
              <a:rPr lang="en-GB" sz="1800" b="1" i="0" kern="1200" dirty="0">
                <a:solidFill>
                  <a:srgbClr val="00303C"/>
                </a:solidFill>
                <a:effectLst/>
                <a:latin typeface="Futura" panose="020B0602020204020303" pitchFamily="34" charset="-79"/>
                <a:ea typeface="+mn-ea"/>
                <a:cs typeface="Futura" panose="020B0602020204020303" pitchFamily="34" charset="-79"/>
              </a:rPr>
              <a:t>Storage limit reached – act now! </a:t>
            </a:r>
          </a:p>
          <a:p>
            <a:endParaRPr lang="en-GB" sz="1800" b="0" i="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Dear User</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Courtesy notice from the admin team</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You have reached the storage limit for your mailbox on the database server</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You will be blocked from sending or receiving new messages if your email is not verified within 48 hours</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Please click BELOW to verify and access e-mail restore</a:t>
            </a:r>
          </a:p>
          <a:p>
            <a:r>
              <a:rPr lang="en-GB" sz="1800" b="0" i="0" kern="1200" dirty="0">
                <a:solidFill>
                  <a:srgbClr val="A41A3E"/>
                </a:solidFill>
                <a:effectLst/>
                <a:latin typeface="Futura Medium" panose="020B0602020204020303" pitchFamily="34" charset="-79"/>
                <a:ea typeface="+mn-ea"/>
                <a:cs typeface="Futura Medium" panose="020B0602020204020303" pitchFamily="34" charset="-79"/>
              </a:rPr>
              <a:t>CLICK HERE</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Thanks</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WINDOWS LIVE TEAM</a:t>
            </a:r>
          </a:p>
        </p:txBody>
      </p:sp>
    </p:spTree>
    <p:extLst>
      <p:ext uri="{BB962C8B-B14F-4D97-AF65-F5344CB8AC3E}">
        <p14:creationId xmlns:p14="http://schemas.microsoft.com/office/powerpoint/2010/main" val="1164922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095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031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019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779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396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93021-A255-2A46-8D2B-D7090D3C0B81}"/>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80651524-D0E6-2146-9F94-2818E2942EB9}"/>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A0B386BB-19A8-F444-8498-E3A14A941F4C}"/>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4A0BB2DA-34D9-3147-AAFB-38B561647319}"/>
              </a:ext>
            </a:extLst>
          </p:cNvPr>
          <p:cNvSpPr/>
          <p:nvPr/>
        </p:nvSpPr>
        <p:spPr>
          <a:xfrm>
            <a:off x="522790" y="1040967"/>
            <a:ext cx="11075651"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How to protect yourself against online shopping or auction fraud. </a:t>
            </a:r>
          </a:p>
          <a:p>
            <a:r>
              <a:rPr lang="en-GB" dirty="0">
                <a:solidFill>
                  <a:srgbClr val="00303C"/>
                </a:solidFill>
                <a:effectLst/>
                <a:latin typeface="Futura" panose="020B0602020204020303" pitchFamily="34" charset="-79"/>
                <a:cs typeface="Futura" panose="020B0602020204020303" pitchFamily="34" charset="-79"/>
              </a:rPr>
              <a:t>Read the following tips and then use the words below to fill in the gaps: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When making online payments, only pay for items using a secure payment service – look for a URL  </a:t>
            </a:r>
          </a:p>
          <a:p>
            <a:r>
              <a:rPr lang="en-GB" dirty="0">
                <a:solidFill>
                  <a:srgbClr val="00303C"/>
                </a:solidFill>
                <a:effectLst/>
                <a:latin typeface="Futura" panose="020B0602020204020303" pitchFamily="34" charset="-79"/>
                <a:cs typeface="Futura" panose="020B0602020204020303" pitchFamily="34" charset="-79"/>
              </a:rPr>
              <a:t>    starting with “https” and a closed _______ symbol, or a payment provider such as _________ which  </a:t>
            </a:r>
          </a:p>
          <a:p>
            <a:r>
              <a:rPr lang="en-GB" dirty="0">
                <a:solidFill>
                  <a:srgbClr val="00303C"/>
                </a:solidFill>
                <a:effectLst/>
                <a:latin typeface="Futura" panose="020B0602020204020303" pitchFamily="34" charset="-79"/>
                <a:cs typeface="Futura" panose="020B0602020204020303" pitchFamily="34" charset="-79"/>
              </a:rPr>
              <a:t>    helps to protect you.</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 </a:t>
            </a:r>
            <a:r>
              <a:rPr lang="en-GB" dirty="0">
                <a:solidFill>
                  <a:srgbClr val="00303C"/>
                </a:solidFill>
                <a:effectLst/>
                <a:latin typeface="Futura" panose="020B0602020204020303" pitchFamily="34" charset="-79"/>
                <a:cs typeface="Futura" panose="020B0602020204020303" pitchFamily="34" charset="-79"/>
              </a:rPr>
              <a:t>Check the website address. A tactic often used by fraudsters is to change the address very _________  </a:t>
            </a:r>
          </a:p>
          <a:p>
            <a:r>
              <a:rPr lang="en-GB" dirty="0">
                <a:solidFill>
                  <a:srgbClr val="00303C"/>
                </a:solidFill>
                <a:effectLst/>
                <a:latin typeface="Futura" panose="020B0602020204020303" pitchFamily="34" charset="-79"/>
                <a:cs typeface="Futura" panose="020B0602020204020303" pitchFamily="34" charset="-79"/>
              </a:rPr>
              <a:t>    (e.g. if they’re spoofing an eBay site they may have an address such as “…@</a:t>
            </a:r>
            <a:r>
              <a:rPr lang="en-GB" dirty="0" err="1">
                <a:solidFill>
                  <a:srgbClr val="00303C"/>
                </a:solidFill>
                <a:effectLst/>
                <a:latin typeface="Futura" panose="020B0602020204020303" pitchFamily="34" charset="-79"/>
                <a:cs typeface="Futura" panose="020B0602020204020303" pitchFamily="34" charset="-79"/>
              </a:rPr>
              <a:t>ebayz.co.uk</a:t>
            </a:r>
            <a:r>
              <a:rPr lang="en-GB" dirty="0">
                <a:solidFill>
                  <a:srgbClr val="00303C"/>
                </a:solidFill>
                <a:effectLst/>
                <a:latin typeface="Futura" panose="020B0602020204020303" pitchFamily="34" charset="-79"/>
                <a:cs typeface="Futura" panose="020B0602020204020303" pitchFamily="34" charset="-79"/>
              </a:rPr>
              <a:t>” whereas  </a:t>
            </a:r>
          </a:p>
          <a:p>
            <a:r>
              <a:rPr lang="en-GB" dirty="0">
                <a:solidFill>
                  <a:srgbClr val="00303C"/>
                </a:solidFill>
                <a:effectLst/>
                <a:latin typeface="Futura" panose="020B0602020204020303" pitchFamily="34" charset="-79"/>
                <a:cs typeface="Futura" panose="020B0602020204020303" pitchFamily="34" charset="-79"/>
              </a:rPr>
              <a:t>    the real site is “…@</a:t>
            </a:r>
            <a:r>
              <a:rPr lang="en-GB" dirty="0" err="1">
                <a:solidFill>
                  <a:srgbClr val="00303C"/>
                </a:solidFill>
                <a:effectLst/>
                <a:latin typeface="Futura" panose="020B0602020204020303" pitchFamily="34" charset="-79"/>
                <a:cs typeface="Futura" panose="020B0602020204020303" pitchFamily="34" charset="-79"/>
              </a:rPr>
              <a:t>ebay.co.uk</a:t>
            </a:r>
            <a:r>
              <a:rPr lang="en-GB" dirty="0">
                <a:solidFill>
                  <a:srgbClr val="00303C"/>
                </a:solidFill>
                <a:effectLst/>
                <a:latin typeface="Futura" panose="020B0602020204020303" pitchFamily="34" charset="-79"/>
                <a:cs typeface="Futura" panose="020B0602020204020303" pitchFamily="34" charset="-79"/>
              </a:rPr>
              <a:t>”).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When using retail websites, find out exactly who you are dealing with. If it is a _________ company,  </a:t>
            </a:r>
          </a:p>
          <a:p>
            <a:r>
              <a:rPr lang="en-GB" dirty="0">
                <a:solidFill>
                  <a:srgbClr val="00303C"/>
                </a:solidFill>
                <a:effectLst/>
                <a:latin typeface="Futura" panose="020B0602020204020303" pitchFamily="34" charset="-79"/>
                <a:cs typeface="Futura" panose="020B0602020204020303" pitchFamily="34" charset="-79"/>
              </a:rPr>
              <a:t>    you are in a much better position to sort out the problem if something goes wrong. </a:t>
            </a:r>
          </a:p>
          <a:p>
            <a:endParaRPr lang="en-GB" dirty="0">
              <a:effectLst/>
              <a:latin typeface="Futura" panose="020B0602020204020303" pitchFamily="34" charset="-79"/>
              <a:cs typeface="Futura" panose="020B0602020204020303" pitchFamily="34" charset="-79"/>
            </a:endParaRPr>
          </a:p>
        </p:txBody>
      </p:sp>
      <p:pic>
        <p:nvPicPr>
          <p:cNvPr id="6" name="Picture 5">
            <a:extLst>
              <a:ext uri="{FF2B5EF4-FFF2-40B4-BE49-F238E27FC236}">
                <a16:creationId xmlns:a16="http://schemas.microsoft.com/office/drawing/2014/main" id="{190E3849-77E6-5C48-81DE-4664043B19DF}"/>
              </a:ext>
            </a:extLst>
          </p:cNvPr>
          <p:cNvPicPr>
            <a:picLocks noChangeAspect="1"/>
          </p:cNvPicPr>
          <p:nvPr/>
        </p:nvPicPr>
        <p:blipFill>
          <a:blip r:embed="rId3"/>
          <a:stretch>
            <a:fillRect/>
          </a:stretch>
        </p:blipFill>
        <p:spPr>
          <a:xfrm>
            <a:off x="682165" y="5005871"/>
            <a:ext cx="10756900" cy="762000"/>
          </a:xfrm>
          <a:prstGeom prst="rect">
            <a:avLst/>
          </a:prstGeom>
        </p:spPr>
      </p:pic>
    </p:spTree>
    <p:extLst>
      <p:ext uri="{BB962C8B-B14F-4D97-AF65-F5344CB8AC3E}">
        <p14:creationId xmlns:p14="http://schemas.microsoft.com/office/powerpoint/2010/main" val="3615460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125AC3-5A19-C746-B495-012FB1C6640C}"/>
              </a:ext>
            </a:extLst>
          </p:cNvPr>
          <p:cNvSpPr/>
          <p:nvPr/>
        </p:nvSpPr>
        <p:spPr>
          <a:xfrm>
            <a:off x="449177" y="389134"/>
            <a:ext cx="11101137" cy="3693319"/>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4.</a:t>
            </a:r>
            <a:r>
              <a:rPr lang="en-GB" dirty="0">
                <a:solidFill>
                  <a:srgbClr val="00303C"/>
                </a:solidFill>
                <a:effectLst/>
                <a:latin typeface="Futura" panose="020B0602020204020303" pitchFamily="34" charset="-79"/>
                <a:cs typeface="Futura" panose="020B0602020204020303" pitchFamily="34" charset="-79"/>
              </a:rPr>
              <a:t> Browse the website. Take a couple of minutes to double-check the site. Maybe visit the homepage or  </a:t>
            </a:r>
          </a:p>
          <a:p>
            <a:r>
              <a:rPr lang="en-GB" dirty="0">
                <a:solidFill>
                  <a:srgbClr val="00303C"/>
                </a:solidFill>
                <a:effectLst/>
                <a:latin typeface="Futura" panose="020B0602020204020303" pitchFamily="34" charset="-79"/>
                <a:cs typeface="Futura" panose="020B0602020204020303" pitchFamily="34" charset="-79"/>
              </a:rPr>
              <a:t>    the “About us” pages and read the text there. Watch out for poor __________, such as spelling and  </a:t>
            </a:r>
          </a:p>
          <a:p>
            <a:r>
              <a:rPr lang="en-GB" dirty="0">
                <a:solidFill>
                  <a:srgbClr val="00303C"/>
                </a:solidFill>
                <a:effectLst/>
                <a:latin typeface="Futura" panose="020B0602020204020303" pitchFamily="34" charset="-79"/>
                <a:cs typeface="Futura" panose="020B0602020204020303" pitchFamily="34" charset="-79"/>
              </a:rPr>
              <a:t>    grammar mistakes, or phrases that don’t sound quite right. Any company offering goods or services    </a:t>
            </a:r>
          </a:p>
          <a:p>
            <a:r>
              <a:rPr lang="en-GB" dirty="0">
                <a:solidFill>
                  <a:srgbClr val="00303C"/>
                </a:solidFill>
                <a:effectLst/>
                <a:latin typeface="Futura" panose="020B0602020204020303" pitchFamily="34" charset="-79"/>
                <a:cs typeface="Futura" panose="020B0602020204020303" pitchFamily="34" charset="-79"/>
              </a:rPr>
              <a:t>    should list a place of business, as well as a __________ or email address through which to contact  </a:t>
            </a:r>
          </a:p>
          <a:p>
            <a:r>
              <a:rPr lang="en-GB" dirty="0">
                <a:solidFill>
                  <a:srgbClr val="00303C"/>
                </a:solidFill>
                <a:effectLst/>
                <a:latin typeface="Futura" panose="020B0602020204020303" pitchFamily="34" charset="-79"/>
                <a:cs typeface="Futura" panose="020B0602020204020303" pitchFamily="34" charset="-79"/>
              </a:rPr>
              <a:t>    them. If none of this information is available, you should treat the website as suspicious.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Make sure you read the _________ on the website or seller. This will give you useful information about  </a:t>
            </a:r>
          </a:p>
          <a:p>
            <a:r>
              <a:rPr lang="en-GB" dirty="0">
                <a:solidFill>
                  <a:srgbClr val="00303C"/>
                </a:solidFill>
                <a:effectLst/>
                <a:latin typeface="Futura" panose="020B0602020204020303" pitchFamily="34" charset="-79"/>
                <a:cs typeface="Futura" panose="020B0602020204020303" pitchFamily="34" charset="-79"/>
              </a:rPr>
              <a:t>    recent transactions other buyers have made. Look at reviews across a number of sources, such as  </a:t>
            </a:r>
          </a:p>
          <a:p>
            <a:r>
              <a:rPr lang="en-GB" dirty="0">
                <a:solidFill>
                  <a:srgbClr val="00303C"/>
                </a:solidFill>
                <a:effectLst/>
                <a:latin typeface="Futura" panose="020B0602020204020303" pitchFamily="34" charset="-79"/>
                <a:cs typeface="Futura" panose="020B0602020204020303" pitchFamily="34" charset="-79"/>
              </a:rPr>
              <a:t>    Trustpilot, </a:t>
            </a:r>
            <a:r>
              <a:rPr lang="en-GB" dirty="0" err="1">
                <a:solidFill>
                  <a:srgbClr val="00303C"/>
                </a:solidFill>
                <a:effectLst/>
                <a:latin typeface="Futura" panose="020B0602020204020303" pitchFamily="34" charset="-79"/>
                <a:cs typeface="Futura" panose="020B0602020204020303" pitchFamily="34" charset="-79"/>
              </a:rPr>
              <a:t>Feefo</a:t>
            </a:r>
            <a:r>
              <a:rPr lang="en-GB" dirty="0">
                <a:solidFill>
                  <a:srgbClr val="00303C"/>
                </a:solidFill>
                <a:effectLst/>
                <a:latin typeface="Futura" panose="020B0602020204020303" pitchFamily="34" charset="-79"/>
                <a:cs typeface="Futura" panose="020B0602020204020303" pitchFamily="34" charset="-79"/>
              </a:rPr>
              <a:t> or </a:t>
            </a:r>
            <a:r>
              <a:rPr lang="en-GB" dirty="0" err="1">
                <a:solidFill>
                  <a:srgbClr val="00303C"/>
                </a:solidFill>
                <a:effectLst/>
                <a:latin typeface="Futura" panose="020B0602020204020303" pitchFamily="34" charset="-79"/>
                <a:cs typeface="Futura" panose="020B0602020204020303" pitchFamily="34" charset="-79"/>
              </a:rPr>
              <a:t>Sitejabber</a:t>
            </a:r>
            <a:r>
              <a:rPr lang="en-GB" dirty="0">
                <a:solidFill>
                  <a:srgbClr val="00303C"/>
                </a:solidFill>
                <a:effectLst/>
                <a:latin typeface="Futura" panose="020B0602020204020303" pitchFamily="34" charset="-79"/>
                <a:cs typeface="Futura" panose="020B0602020204020303" pitchFamily="34" charset="-79"/>
              </a:rPr>
              <a:t>, which aggregate customer reviews.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6. </a:t>
            </a:r>
            <a:r>
              <a:rPr lang="en-GB" dirty="0">
                <a:solidFill>
                  <a:srgbClr val="00303C"/>
                </a:solidFill>
                <a:effectLst/>
                <a:latin typeface="Futura" panose="020B0602020204020303" pitchFamily="34" charset="-79"/>
                <a:cs typeface="Futura" panose="020B0602020204020303" pitchFamily="34" charset="-79"/>
              </a:rPr>
              <a:t>Check the item’s __________ carefully – ask the seller questions if you’re not sure of something.</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7.</a:t>
            </a:r>
            <a:r>
              <a:rPr lang="en-GB" dirty="0">
                <a:solidFill>
                  <a:srgbClr val="00303C"/>
                </a:solidFill>
                <a:effectLst/>
                <a:latin typeface="Futura" panose="020B0602020204020303" pitchFamily="34" charset="-79"/>
                <a:cs typeface="Futura" panose="020B0602020204020303" pitchFamily="34" charset="-79"/>
              </a:rPr>
              <a:t> Be extremely careful when buying things from people with little or no selling ________.</a:t>
            </a:r>
          </a:p>
        </p:txBody>
      </p:sp>
      <p:pic>
        <p:nvPicPr>
          <p:cNvPr id="3" name="Picture 2">
            <a:extLst>
              <a:ext uri="{FF2B5EF4-FFF2-40B4-BE49-F238E27FC236}">
                <a16:creationId xmlns:a16="http://schemas.microsoft.com/office/drawing/2014/main" id="{B2CB256A-354F-C84F-B67D-338DD4D2E794}"/>
              </a:ext>
            </a:extLst>
          </p:cNvPr>
          <p:cNvPicPr>
            <a:picLocks noChangeAspect="1"/>
          </p:cNvPicPr>
          <p:nvPr/>
        </p:nvPicPr>
        <p:blipFill>
          <a:blip r:embed="rId2"/>
          <a:stretch>
            <a:fillRect/>
          </a:stretch>
        </p:blipFill>
        <p:spPr>
          <a:xfrm>
            <a:off x="682165" y="5005871"/>
            <a:ext cx="10756900" cy="762000"/>
          </a:xfrm>
          <a:prstGeom prst="rect">
            <a:avLst/>
          </a:prstGeom>
        </p:spPr>
      </p:pic>
    </p:spTree>
    <p:extLst>
      <p:ext uri="{BB962C8B-B14F-4D97-AF65-F5344CB8AC3E}">
        <p14:creationId xmlns:p14="http://schemas.microsoft.com/office/powerpoint/2010/main" val="1202416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893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954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812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999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165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687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677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F79413-65DB-3F48-9826-68B248C7C911}"/>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D02294BB-88C9-1F44-953E-A7A36BA7F80C}"/>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844D344E-B94A-524F-A134-9E14979224E9}"/>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EDD2E864-D2E1-D249-AE18-29CA3133A039}"/>
              </a:ext>
            </a:extLst>
          </p:cNvPr>
          <p:cNvSpPr/>
          <p:nvPr/>
        </p:nvSpPr>
        <p:spPr>
          <a:xfrm>
            <a:off x="522790" y="1130174"/>
            <a:ext cx="10584763"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Here are the top 10 worst passwords of 2019, as published in </a:t>
            </a:r>
            <a:r>
              <a:rPr lang="en-GB" dirty="0" err="1">
                <a:solidFill>
                  <a:srgbClr val="00303C"/>
                </a:solidFill>
                <a:effectLst/>
                <a:latin typeface="Futura" panose="020B0602020204020303" pitchFamily="34" charset="-79"/>
                <a:cs typeface="Futura" panose="020B0602020204020303" pitchFamily="34" charset="-79"/>
              </a:rPr>
              <a:t>SplashData’s</a:t>
            </a:r>
            <a:r>
              <a:rPr lang="en-GB" dirty="0">
                <a:solidFill>
                  <a:srgbClr val="00303C"/>
                </a:solidFill>
                <a:effectLst/>
                <a:latin typeface="Futura" panose="020B0602020204020303" pitchFamily="34" charset="-79"/>
                <a:cs typeface="Futura" panose="020B0602020204020303" pitchFamily="34" charset="-79"/>
              </a:rPr>
              <a:t> “Worst Password List”. In no particular order they are: </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err="1">
                <a:solidFill>
                  <a:srgbClr val="00303C"/>
                </a:solidFill>
                <a:effectLst/>
                <a:latin typeface="Futura" panose="020B0602020204020303" pitchFamily="34" charset="-79"/>
                <a:cs typeface="Futura" panose="020B0602020204020303" pitchFamily="34" charset="-79"/>
              </a:rPr>
              <a:t>Iloveyou</a:t>
            </a:r>
            <a:endParaRPr lang="en-GB" b="1" i="0"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Password</a:t>
            </a:r>
          </a:p>
          <a:p>
            <a:r>
              <a:rPr lang="en-GB" b="1" i="0" dirty="0">
                <a:solidFill>
                  <a:srgbClr val="00303C"/>
                </a:solidFill>
                <a:effectLst/>
                <a:latin typeface="Futura" panose="020B0602020204020303" pitchFamily="34" charset="-79"/>
                <a:cs typeface="Futura" panose="020B0602020204020303" pitchFamily="34" charset="-79"/>
              </a:rPr>
              <a:t>Qwerty</a:t>
            </a:r>
          </a:p>
          <a:p>
            <a:r>
              <a:rPr lang="en-GB" b="1" i="0" dirty="0">
                <a:solidFill>
                  <a:srgbClr val="00303C"/>
                </a:solidFill>
                <a:effectLst/>
                <a:latin typeface="Futura" panose="020B0602020204020303" pitchFamily="34" charset="-79"/>
                <a:cs typeface="Futura" panose="020B0602020204020303" pitchFamily="34" charset="-79"/>
              </a:rPr>
              <a:t>111111</a:t>
            </a:r>
          </a:p>
          <a:p>
            <a:r>
              <a:rPr lang="en-GB" b="1" i="0" dirty="0">
                <a:solidFill>
                  <a:srgbClr val="00303C"/>
                </a:solidFill>
                <a:effectLst/>
                <a:latin typeface="Futura" panose="020B0602020204020303" pitchFamily="34" charset="-79"/>
                <a:cs typeface="Futura" panose="020B0602020204020303" pitchFamily="34" charset="-79"/>
              </a:rPr>
              <a:t>123123</a:t>
            </a:r>
          </a:p>
          <a:p>
            <a:r>
              <a:rPr lang="en-GB" b="1" i="0" dirty="0">
                <a:solidFill>
                  <a:srgbClr val="00303C"/>
                </a:solidFill>
                <a:effectLst/>
                <a:latin typeface="Futura" panose="020B0602020204020303" pitchFamily="34" charset="-79"/>
                <a:cs typeface="Futura" panose="020B0602020204020303" pitchFamily="34" charset="-79"/>
              </a:rPr>
              <a:t>12345</a:t>
            </a:r>
          </a:p>
          <a:p>
            <a:r>
              <a:rPr lang="en-GB" b="1" i="0" dirty="0">
                <a:solidFill>
                  <a:srgbClr val="00303C"/>
                </a:solidFill>
                <a:effectLst/>
                <a:latin typeface="Futura" panose="020B0602020204020303" pitchFamily="34" charset="-79"/>
                <a:cs typeface="Futura" panose="020B0602020204020303" pitchFamily="34" charset="-79"/>
              </a:rPr>
              <a:t>123456</a:t>
            </a:r>
          </a:p>
          <a:p>
            <a:r>
              <a:rPr lang="en-GB" b="1" i="0" dirty="0">
                <a:solidFill>
                  <a:srgbClr val="00303C"/>
                </a:solidFill>
                <a:effectLst/>
                <a:latin typeface="Futura" panose="020B0602020204020303" pitchFamily="34" charset="-79"/>
                <a:cs typeface="Futura" panose="020B0602020204020303" pitchFamily="34" charset="-79"/>
              </a:rPr>
              <a:t>1234567</a:t>
            </a:r>
          </a:p>
          <a:p>
            <a:r>
              <a:rPr lang="en-GB" b="1" i="0" dirty="0">
                <a:solidFill>
                  <a:srgbClr val="00303C"/>
                </a:solidFill>
                <a:effectLst/>
                <a:latin typeface="Futura" panose="020B0602020204020303" pitchFamily="34" charset="-79"/>
                <a:cs typeface="Futura" panose="020B0602020204020303" pitchFamily="34" charset="-79"/>
              </a:rPr>
              <a:t>12345678</a:t>
            </a:r>
          </a:p>
          <a:p>
            <a:r>
              <a:rPr lang="en-GB" b="1" i="0" dirty="0">
                <a:solidFill>
                  <a:srgbClr val="00303C"/>
                </a:solidFill>
                <a:effectLst/>
                <a:latin typeface="Futura" panose="020B0602020204020303" pitchFamily="34" charset="-79"/>
                <a:cs typeface="Futura" panose="020B0602020204020303" pitchFamily="34" charset="-79"/>
              </a:rPr>
              <a:t>123456789</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Which do you think is the worst?</a:t>
            </a:r>
          </a:p>
          <a:p>
            <a:r>
              <a:rPr lang="en-GB" dirty="0">
                <a:solidFill>
                  <a:srgbClr val="00303C"/>
                </a:solidFill>
                <a:effectLst/>
                <a:latin typeface="Futura" panose="020B0602020204020303" pitchFamily="34" charset="-79"/>
                <a:cs typeface="Futura" panose="020B0602020204020303" pitchFamily="34" charset="-79"/>
              </a:rPr>
              <a:t>What three rules would you put in place to ensure you had a more secure password?</a:t>
            </a:r>
          </a:p>
        </p:txBody>
      </p:sp>
    </p:spTree>
    <p:extLst>
      <p:ext uri="{BB962C8B-B14F-4D97-AF65-F5344CB8AC3E}">
        <p14:creationId xmlns:p14="http://schemas.microsoft.com/office/powerpoint/2010/main" val="2397040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947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397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21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54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310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7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D6951-A329-5B4B-93AA-96BEAB70104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2A297A6B-FF98-074C-A05A-15EB427BAD3D}"/>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D76A50D9-61AD-0942-99A4-58CDDF44BFD4}"/>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B878B722-80CC-CF4F-8830-E59DFE21BF57}"/>
              </a:ext>
            </a:extLst>
          </p:cNvPr>
          <p:cNvSpPr/>
          <p:nvPr/>
        </p:nvSpPr>
        <p:spPr>
          <a:xfrm>
            <a:off x="522790" y="1215537"/>
            <a:ext cx="11265331"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Go to the Action Fraud website and find out about one type of fraud that you don’t already know about.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Explain what it is to your friends/classmates.</a:t>
            </a:r>
          </a:p>
        </p:txBody>
      </p:sp>
    </p:spTree>
    <p:extLst>
      <p:ext uri="{BB962C8B-B14F-4D97-AF65-F5344CB8AC3E}">
        <p14:creationId xmlns:p14="http://schemas.microsoft.com/office/powerpoint/2010/main" val="3860787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158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18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276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918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027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5B0605-1EDD-DE4D-8E87-DA41F84C99CA}"/>
              </a:ext>
            </a:extLst>
          </p:cNvPr>
          <p:cNvPicPr>
            <a:picLocks noChangeAspect="1"/>
          </p:cNvPicPr>
          <p:nvPr/>
        </p:nvPicPr>
        <p:blipFill>
          <a:blip r:embed="rId2"/>
          <a:stretch>
            <a:fillRect/>
          </a:stretch>
        </p:blipFill>
        <p:spPr>
          <a:xfrm>
            <a:off x="8306602" y="276054"/>
            <a:ext cx="3789145" cy="3673366"/>
          </a:xfrm>
          <a:prstGeom prst="rect">
            <a:avLst/>
          </a:prstGeom>
        </p:spPr>
      </p:pic>
      <p:sp>
        <p:nvSpPr>
          <p:cNvPr id="3" name="TextBox 2">
            <a:extLst>
              <a:ext uri="{FF2B5EF4-FFF2-40B4-BE49-F238E27FC236}">
                <a16:creationId xmlns:a16="http://schemas.microsoft.com/office/drawing/2014/main" id="{594E4E0E-E4F6-DC41-AD69-17CDF1612786}"/>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D72F7B0A-9854-8F4B-9140-ABAF2ACEF567}"/>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5" name="Picture 4">
            <a:extLst>
              <a:ext uri="{FF2B5EF4-FFF2-40B4-BE49-F238E27FC236}">
                <a16:creationId xmlns:a16="http://schemas.microsoft.com/office/drawing/2014/main" id="{D0D37D92-4C34-B348-BC77-658A10C61F67}"/>
              </a:ext>
            </a:extLst>
          </p:cNvPr>
          <p:cNvPicPr>
            <a:picLocks noChangeAspect="1"/>
          </p:cNvPicPr>
          <p:nvPr/>
        </p:nvPicPr>
        <p:blipFill>
          <a:blip r:embed="rId3"/>
          <a:stretch>
            <a:fillRect/>
          </a:stretch>
        </p:blipFill>
        <p:spPr>
          <a:xfrm>
            <a:off x="522791" y="382480"/>
            <a:ext cx="602958" cy="602958"/>
          </a:xfrm>
          <a:prstGeom prst="rect">
            <a:avLst/>
          </a:prstGeom>
        </p:spPr>
      </p:pic>
      <p:sp>
        <p:nvSpPr>
          <p:cNvPr id="6" name="Rectangle 5">
            <a:extLst>
              <a:ext uri="{FF2B5EF4-FFF2-40B4-BE49-F238E27FC236}">
                <a16:creationId xmlns:a16="http://schemas.microsoft.com/office/drawing/2014/main" id="{40FCE4F2-18E5-3648-8ED2-A16792CDDB41}"/>
              </a:ext>
            </a:extLst>
          </p:cNvPr>
          <p:cNvSpPr/>
          <p:nvPr/>
        </p:nvSpPr>
        <p:spPr>
          <a:xfrm>
            <a:off x="522791" y="1145757"/>
            <a:ext cx="7430883" cy="2585323"/>
          </a:xfrm>
          <a:prstGeom prst="rect">
            <a:avLst/>
          </a:prstGeom>
        </p:spPr>
        <p:txBody>
          <a:bodyPr wrap="square">
            <a:spAutoFit/>
          </a:bodyPr>
          <a:lstStyle/>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In your opinion, do you believe the advert to be a genuine job   </a:t>
            </a:r>
          </a:p>
          <a:p>
            <a:r>
              <a:rPr lang="en-GB" dirty="0">
                <a:solidFill>
                  <a:srgbClr val="002F3B"/>
                </a:solidFill>
                <a:effectLst/>
                <a:latin typeface="Futura" panose="020B0602020204020303" pitchFamily="34" charset="-79"/>
                <a:cs typeface="Futura" panose="020B0602020204020303" pitchFamily="34" charset="-79"/>
              </a:rPr>
              <a:t>    advert? If so, why? If not, why not? Explain your answer.</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If you thought that the advert wasn’t genuine, who would you  </a:t>
            </a:r>
          </a:p>
          <a:p>
            <a:r>
              <a:rPr lang="en-GB" dirty="0">
                <a:solidFill>
                  <a:srgbClr val="002F3B"/>
                </a:solidFill>
                <a:effectLst/>
                <a:latin typeface="Futura" panose="020B0602020204020303" pitchFamily="34" charset="-79"/>
                <a:cs typeface="Futura" panose="020B0602020204020303" pitchFamily="34" charset="-79"/>
              </a:rPr>
              <a:t>    inform about your concerns?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Using all of your knowledge of security and fraud, design a  </a:t>
            </a:r>
          </a:p>
          <a:p>
            <a:r>
              <a:rPr lang="en-GB" dirty="0">
                <a:solidFill>
                  <a:srgbClr val="002F3B"/>
                </a:solidFill>
                <a:effectLst/>
                <a:latin typeface="Futura" panose="020B0602020204020303" pitchFamily="34" charset="-79"/>
                <a:cs typeface="Futura" panose="020B0602020204020303" pitchFamily="34" charset="-79"/>
              </a:rPr>
              <a:t>    factsheet for young people about how they can identify and avoid  </a:t>
            </a:r>
          </a:p>
          <a:p>
            <a:r>
              <a:rPr lang="en-GB" dirty="0">
                <a:solidFill>
                  <a:srgbClr val="002F3B"/>
                </a:solidFill>
                <a:effectLst/>
                <a:latin typeface="Futura" panose="020B0602020204020303" pitchFamily="34" charset="-79"/>
                <a:cs typeface="Futura" panose="020B0602020204020303" pitchFamily="34" charset="-79"/>
              </a:rPr>
              <a:t>    money mule schemes.</a:t>
            </a:r>
          </a:p>
        </p:txBody>
      </p:sp>
    </p:spTree>
    <p:extLst>
      <p:ext uri="{BB962C8B-B14F-4D97-AF65-F5344CB8AC3E}">
        <p14:creationId xmlns:p14="http://schemas.microsoft.com/office/powerpoint/2010/main" val="770394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47F6C8-DE8E-F140-AAAE-DEA11FFCF580}"/>
              </a:ext>
            </a:extLst>
          </p:cNvPr>
          <p:cNvSpPr txBox="1"/>
          <p:nvPr/>
        </p:nvSpPr>
        <p:spPr>
          <a:xfrm>
            <a:off x="998229" y="1937053"/>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855B65C-DA9D-A74F-955E-573CC70ED30E}"/>
              </a:ext>
            </a:extLst>
          </p:cNvPr>
          <p:cNvCxnSpPr>
            <a:cxnSpLocks/>
          </p:cNvCxnSpPr>
          <p:nvPr/>
        </p:nvCxnSpPr>
        <p:spPr>
          <a:xfrm>
            <a:off x="1092556" y="2359173"/>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30AF298-F313-9D4D-BEAC-C02EC133B9EA}"/>
              </a:ext>
            </a:extLst>
          </p:cNvPr>
          <p:cNvPicPr>
            <a:picLocks noChangeAspect="1"/>
          </p:cNvPicPr>
          <p:nvPr/>
        </p:nvPicPr>
        <p:blipFill>
          <a:blip r:embed="rId2"/>
          <a:stretch>
            <a:fillRect/>
          </a:stretch>
        </p:blipFill>
        <p:spPr>
          <a:xfrm>
            <a:off x="425088" y="1847602"/>
            <a:ext cx="602958" cy="602958"/>
          </a:xfrm>
          <a:prstGeom prst="rect">
            <a:avLst/>
          </a:prstGeom>
        </p:spPr>
      </p:pic>
      <p:sp>
        <p:nvSpPr>
          <p:cNvPr id="5" name="Rectangle 4">
            <a:extLst>
              <a:ext uri="{FF2B5EF4-FFF2-40B4-BE49-F238E27FC236}">
                <a16:creationId xmlns:a16="http://schemas.microsoft.com/office/drawing/2014/main" id="{857BBCA6-2A25-5742-91B5-F6228E02F716}"/>
              </a:ext>
            </a:extLst>
          </p:cNvPr>
          <p:cNvSpPr/>
          <p:nvPr/>
        </p:nvSpPr>
        <p:spPr>
          <a:xfrm>
            <a:off x="425087" y="2540011"/>
            <a:ext cx="11028975" cy="286232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Write a blog post aimed at alerting young people to identity theft and/or fraud.</a:t>
            </a:r>
          </a:p>
          <a:p>
            <a:r>
              <a:rPr lang="en-GB" dirty="0">
                <a:solidFill>
                  <a:srgbClr val="00303C"/>
                </a:solidFill>
                <a:effectLst/>
                <a:latin typeface="Futura" panose="020B0602020204020303" pitchFamily="34" charset="-79"/>
                <a:cs typeface="Futura" panose="020B0602020204020303" pitchFamily="34" charset="-79"/>
              </a:rPr>
              <a:t>To help you to complete this task look at the following short videos which can be found on YouTube:</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Data to Go (</a:t>
            </a:r>
            <a:r>
              <a:rPr lang="en-GB" dirty="0" err="1">
                <a:solidFill>
                  <a:srgbClr val="00303C"/>
                </a:solidFill>
                <a:effectLst/>
                <a:latin typeface="Futura" panose="020B0602020204020303" pitchFamily="34" charset="-79"/>
                <a:cs typeface="Futura" panose="020B0602020204020303" pitchFamily="34" charset="-79"/>
              </a:rPr>
              <a:t>Cifas</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 The Devil’s in Your Details online (Action Fraud)</a:t>
            </a:r>
          </a:p>
          <a:p>
            <a:r>
              <a:rPr lang="en-GB" dirty="0">
                <a:solidFill>
                  <a:srgbClr val="00303C"/>
                </a:solidFill>
                <a:effectLst/>
                <a:latin typeface="Futura" panose="020B0602020204020303" pitchFamily="34" charset="-79"/>
                <a:cs typeface="Futura" panose="020B0602020204020303" pitchFamily="34" charset="-79"/>
              </a:rPr>
              <a:t>• The Devil’s in Your Details phone (Action Fraud)</a:t>
            </a:r>
          </a:p>
          <a:p>
            <a:r>
              <a:rPr lang="en-GB" dirty="0">
                <a:solidFill>
                  <a:srgbClr val="00303C"/>
                </a:solidFill>
                <a:effectLst/>
                <a:latin typeface="Futura" panose="020B0602020204020303" pitchFamily="34" charset="-79"/>
                <a:cs typeface="Futura" panose="020B0602020204020303" pitchFamily="34" charset="-79"/>
              </a:rPr>
              <a:t>• Digital Safety TV ads (Barclays)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are unsure where to begin, type “How to write a blog post” in your search engine – you will find plenty of advice on the internet.</a:t>
            </a:r>
          </a:p>
        </p:txBody>
      </p:sp>
    </p:spTree>
    <p:extLst>
      <p:ext uri="{BB962C8B-B14F-4D97-AF65-F5344CB8AC3E}">
        <p14:creationId xmlns:p14="http://schemas.microsoft.com/office/powerpoint/2010/main" val="3285885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981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024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172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205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069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606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459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557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00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913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087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4130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FED70367EDF0429C7D72D2B9E6CD15" ma:contentTypeVersion="12" ma:contentTypeDescription="Create a new document." ma:contentTypeScope="" ma:versionID="59d02ed0bebd079d3c46a4a402024b63">
  <xsd:schema xmlns:xsd="http://www.w3.org/2001/XMLSchema" xmlns:xs="http://www.w3.org/2001/XMLSchema" xmlns:p="http://schemas.microsoft.com/office/2006/metadata/properties" xmlns:ns3="ad2764ca-0826-48b4-bf14-962cadcbcdea" xmlns:ns4="e84f4d98-5b50-4433-a4a3-32a81decaf38" targetNamespace="http://schemas.microsoft.com/office/2006/metadata/properties" ma:root="true" ma:fieldsID="6fe24759a8098fa2dc6d7b560b0d8d21" ns3:_="" ns4:_="">
    <xsd:import namespace="ad2764ca-0826-48b4-bf14-962cadcbcdea"/>
    <xsd:import namespace="e84f4d98-5b50-4433-a4a3-32a81decaf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764ca-0826-48b4-bf14-962cadcb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f4d98-5b50-4433-a4a3-32a81deca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E844CF-DC2B-4CA3-8112-4541C62485A8}">
  <ds:schemaRefs>
    <ds:schemaRef ds:uri="http://schemas.microsoft.com/sharepoint/v3/contenttype/forms"/>
  </ds:schemaRefs>
</ds:datastoreItem>
</file>

<file path=customXml/itemProps2.xml><?xml version="1.0" encoding="utf-8"?>
<ds:datastoreItem xmlns:ds="http://schemas.openxmlformats.org/officeDocument/2006/customXml" ds:itemID="{D74E9CB6-FFED-4D2B-AEA8-D32B4CA214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764ca-0826-48b4-bf14-962cadcbcdea"/>
    <ds:schemaRef ds:uri="e84f4d98-5b50-4433-a4a3-32a81deca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2BEDE4-0827-4AE3-8E37-B09D42B3DA00}">
  <ds:schemaRefs>
    <ds:schemaRef ds:uri="http://purl.org/dc/dcmitype/"/>
    <ds:schemaRef ds:uri="http://purl.org/dc/elements/1.1/"/>
    <ds:schemaRef ds:uri="http://schemas.microsoft.com/office/infopath/2007/PartnerControls"/>
    <ds:schemaRef ds:uri="http://www.w3.org/XML/1998/namespace"/>
    <ds:schemaRef ds:uri="http://schemas.microsoft.com/office/2006/documentManagement/types"/>
    <ds:schemaRef ds:uri="http://purl.org/dc/terms/"/>
    <ds:schemaRef ds:uri="e84f4d98-5b50-4433-a4a3-32a81decaf38"/>
    <ds:schemaRef ds:uri="http://schemas.openxmlformats.org/package/2006/metadata/core-properties"/>
    <ds:schemaRef ds:uri="ad2764ca-0826-48b4-bf14-962cadcbcde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2353</TotalTime>
  <Words>1406</Words>
  <Application>Microsoft Macintosh PowerPoint</Application>
  <PresentationFormat>Widescreen</PresentationFormat>
  <Paragraphs>133</Paragraphs>
  <Slides>52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Jennifer Craven</cp:lastModifiedBy>
  <cp:revision>178</cp:revision>
  <dcterms:created xsi:type="dcterms:W3CDTF">2020-11-11T10:55:19Z</dcterms:created>
  <dcterms:modified xsi:type="dcterms:W3CDTF">2021-07-10T13:40:44Z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0x01010058FED70367EDF0429C7D72D2B9E6CD15</vt:lpwstr>
  </property>
</Properties>
</file>